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1" r:id="rId9"/>
    <p:sldId id="266" r:id="rId10"/>
    <p:sldId id="306" r:id="rId11"/>
    <p:sldId id="267" r:id="rId12"/>
    <p:sldId id="268" r:id="rId13"/>
    <p:sldId id="269" r:id="rId14"/>
    <p:sldId id="270" r:id="rId15"/>
    <p:sldId id="304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307" r:id="rId24"/>
    <p:sldId id="277" r:id="rId25"/>
    <p:sldId id="278" r:id="rId26"/>
    <p:sldId id="280" r:id="rId27"/>
    <p:sldId id="305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302" r:id="rId38"/>
    <p:sldId id="303" r:id="rId39"/>
    <p:sldId id="291" r:id="rId40"/>
    <p:sldId id="286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257" r:id="rId52"/>
    <p:sldId id="25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4B7CB4-9E14-4418-9C0A-F28C124D65D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F8AB47-91AD-4491-A409-A86DD34DD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19400"/>
            <a:ext cx="7772400" cy="1829761"/>
          </a:xfrm>
        </p:spPr>
        <p:txBody>
          <a:bodyPr>
            <a:normAutofit/>
          </a:bodyPr>
          <a:lstStyle/>
          <a:p>
            <a:r>
              <a:rPr lang="en-US" b="1" dirty="0" smtClean="0"/>
              <a:t>Basic Chemistry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772400" cy="1199704"/>
          </a:xfrm>
        </p:spPr>
        <p:txBody>
          <a:bodyPr/>
          <a:lstStyle/>
          <a:p>
            <a:r>
              <a:rPr lang="en-US" dirty="0" smtClean="0"/>
              <a:t>Earth and Space Science</a:t>
            </a:r>
          </a:p>
          <a:p>
            <a:endParaRPr lang="en-US" dirty="0"/>
          </a:p>
        </p:txBody>
      </p:sp>
      <p:pic>
        <p:nvPicPr>
          <p:cNvPr id="1026" name="Picture 2" descr="https://news.uns.purdue.edu/images/2012/chemistry-sh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7" y="228600"/>
            <a:ext cx="7153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static.ddmcdn.com/gif/magnet-electron-sh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9236"/>
            <a:ext cx="6400800" cy="68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4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Isotopes</a:t>
            </a:r>
            <a:r>
              <a:rPr lang="en-US" dirty="0" smtClean="0"/>
              <a:t>:  atoms of the same element that have a differing number of neutrons in </a:t>
            </a:r>
            <a:r>
              <a:rPr lang="en-US" dirty="0" smtClean="0"/>
              <a:t>their </a:t>
            </a:r>
            <a:r>
              <a:rPr lang="en-US" dirty="0" smtClean="0"/>
              <a:t>nuclei.  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different number of neutrons gives isotopes different atomic masses.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Ex.  Carbon-12   6 </a:t>
            </a:r>
            <a:r>
              <a:rPr lang="en-US" dirty="0" smtClean="0"/>
              <a:t>protons, 6 neutrons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	       </a:t>
            </a:r>
            <a:r>
              <a:rPr lang="en-US" dirty="0" smtClean="0"/>
              <a:t>Carbon-14   </a:t>
            </a:r>
            <a:r>
              <a:rPr lang="en-US" dirty="0" smtClean="0"/>
              <a:t>6 </a:t>
            </a:r>
            <a:r>
              <a:rPr lang="en-US" dirty="0" smtClean="0"/>
              <a:t>protons, 8 neutrons</a:t>
            </a:r>
            <a:endParaRPr lang="en-US" dirty="0" smtClean="0"/>
          </a:p>
        </p:txBody>
      </p:sp>
      <p:pic>
        <p:nvPicPr>
          <p:cNvPr id="13316" name="Picture 4" descr="http://web.sahra.arizona.edu/programs/isotopes/images/carb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5029200" cy="22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Isotopes of Hydrogen and Carbon</a:t>
            </a:r>
            <a:endParaRPr lang="en-US" dirty="0"/>
          </a:p>
        </p:txBody>
      </p:sp>
      <p:pic>
        <p:nvPicPr>
          <p:cNvPr id="2050" name="Picture 2" descr="Pictures of 3 hydrogen isotopes and 3 carbon isotopes. The first hydrogen atom has 1 proton, 1 electron and 0 neutron; the second hydrogen atom has 1 proton, 1 electron and 1 neutron; the third hydrogen atom has 1 proton, 1 electron and 2 neutrons. The first carbon atom has 6 protons, 6 electrons and 6 neutrons; the second carbon atom has 6 protons, 6 electrons and 7 neutrons; the third carbon atom has 6 protons, 6 electrons and 8 neutr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600" cy="496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3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wall-pix.net/albums/art-3Dview/00001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133600"/>
            <a:ext cx="71532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Chemical bonding and Chemical compounds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r>
              <a:rPr lang="en-US" u="sng" dirty="0" smtClean="0"/>
              <a:t>Compound</a:t>
            </a:r>
            <a:r>
              <a:rPr lang="en-US" dirty="0" smtClean="0"/>
              <a:t>: substance composed of two or more elements that have been </a:t>
            </a:r>
            <a:r>
              <a:rPr lang="en-US" dirty="0" smtClean="0"/>
              <a:t>combined </a:t>
            </a:r>
            <a:r>
              <a:rPr lang="en-US" dirty="0" smtClean="0"/>
              <a:t>chemically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properties of a compound are different than the properties of the elements </a:t>
            </a:r>
            <a:r>
              <a:rPr lang="en-US" dirty="0" smtClean="0"/>
              <a:t>that </a:t>
            </a:r>
            <a:r>
              <a:rPr lang="en-US" dirty="0" smtClean="0"/>
              <a:t>make it up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Ex.  2H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 </a:t>
            </a:r>
            <a:r>
              <a:rPr lang="en-US" dirty="0" smtClean="0"/>
              <a:t>and O</a:t>
            </a:r>
            <a:r>
              <a:rPr lang="en-US" baseline="-25000" dirty="0" smtClean="0"/>
              <a:t>2 </a:t>
            </a:r>
            <a:r>
              <a:rPr lang="en-US" dirty="0" smtClean="0"/>
              <a:t>are both highly 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flammable</a:t>
            </a:r>
            <a:r>
              <a:rPr lang="en-US" dirty="0" smtClean="0"/>
              <a:t>, but water is 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used </a:t>
            </a:r>
            <a:r>
              <a:rPr lang="en-US" dirty="0" smtClean="0"/>
              <a:t>to put fires out.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14338" name="Picture 2" descr="http://www.elmhurst.edu/%7Echm/vchembook/images/103h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514599"/>
            <a:ext cx="3796768" cy="427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2.gstatic.com/images?q=tbn:ANd9GcTrVF5f1KDeppmMPdcCD98Z-d0yP4UfxkpEiPir-Zc_cn6Jvrcu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15229"/>
            <a:ext cx="21717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global3.memecdn.com/chemistry-is-funny_o_470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28600"/>
            <a:ext cx="6477000" cy="74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6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Chemical </a:t>
            </a:r>
            <a:r>
              <a:rPr lang="en-US" dirty="0" smtClean="0"/>
              <a:t>bonds hold compounds together. 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 smtClean="0"/>
              <a:t>are two main types of chemical bonds: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5362" name="Picture 2" descr="http://www2.hoover.k12.al.us/schools/hhs/faculty/jwalding/PublishingImages/bo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419600" cy="47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1. Covalent bonds:  form when atoms share </a:t>
            </a:r>
            <a:r>
              <a:rPr lang="en-US" dirty="0" smtClean="0"/>
              <a:t>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dirty="0" smtClean="0"/>
              <a:t>electrons </a:t>
            </a:r>
            <a:r>
              <a:rPr lang="en-US" dirty="0" smtClean="0"/>
              <a:t>to form a compound.  </a:t>
            </a:r>
          </a:p>
          <a:p>
            <a:pPr marL="109728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Covalent bonds form molecules.</a:t>
            </a:r>
          </a:p>
          <a:p>
            <a:endParaRPr lang="en-US" dirty="0"/>
          </a:p>
        </p:txBody>
      </p:sp>
      <p:pic>
        <p:nvPicPr>
          <p:cNvPr id="3074" name="Picture 2" descr="Cl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935708" cy="489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2. Ionic bonds:  form when electrons are transferred from one atom to another.  </a:t>
            </a:r>
          </a:p>
          <a:p>
            <a:pPr marL="109728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Ions </a:t>
            </a:r>
            <a:r>
              <a:rPr lang="en-US" dirty="0" smtClean="0"/>
              <a:t>are atoms have gained or lost </a:t>
            </a:r>
            <a:r>
              <a:rPr lang="en-US" dirty="0" smtClean="0"/>
              <a:t>electrons,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so </a:t>
            </a:r>
            <a:r>
              <a:rPr lang="en-US" dirty="0" smtClean="0"/>
              <a:t>they have an electrical charge.     </a:t>
            </a:r>
          </a:p>
          <a:p>
            <a:pPr marL="109728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Atoms that gain electrons have a negative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charge, and are called </a:t>
            </a:r>
            <a:r>
              <a:rPr lang="en-US" i="1" dirty="0" smtClean="0"/>
              <a:t>anions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Atoms </a:t>
            </a:r>
            <a:r>
              <a:rPr lang="en-US" dirty="0" smtClean="0"/>
              <a:t>that lose electrons have a positive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charge</a:t>
            </a:r>
            <a:r>
              <a:rPr lang="en-US" dirty="0" smtClean="0"/>
              <a:t>, and are called </a:t>
            </a:r>
            <a:r>
              <a:rPr lang="en-US" i="1" dirty="0" err="1" smtClean="0"/>
              <a:t>cations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Ionic bonds </a:t>
            </a:r>
            <a:r>
              <a:rPr lang="en-US" i="1" dirty="0" smtClean="0"/>
              <a:t>do not </a:t>
            </a:r>
            <a:r>
              <a:rPr lang="en-US" dirty="0" smtClean="0"/>
              <a:t>form molecules.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a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"/>
            <a:ext cx="5791200" cy="63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r>
              <a:rPr lang="en-US" u="sng" dirty="0" smtClean="0"/>
              <a:t>Element</a:t>
            </a:r>
            <a:r>
              <a:rPr lang="en-US" dirty="0" smtClean="0"/>
              <a:t>:  a substance that cannot be broken down into simpler chemical substances.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r>
              <a:rPr lang="en-US" u="sng" dirty="0" smtClean="0"/>
              <a:t>Atom</a:t>
            </a:r>
            <a:r>
              <a:rPr lang="en-US" dirty="0" smtClean="0"/>
              <a:t>:  smallest particle of an element that still has the properties of that element.</a:t>
            </a:r>
          </a:p>
          <a:p>
            <a:endParaRPr lang="en-US" dirty="0"/>
          </a:p>
        </p:txBody>
      </p:sp>
      <p:pic>
        <p:nvPicPr>
          <p:cNvPr id="2052" name="Picture 4" descr="http://www.chemistrytutors.us/images/Chemistr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34099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hemicalelements.com/graphics/ta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24187"/>
            <a:ext cx="53625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Chemical equations</a:t>
            </a:r>
          </a:p>
          <a:p>
            <a:r>
              <a:rPr lang="en-US" dirty="0" smtClean="0"/>
              <a:t>Chemical </a:t>
            </a:r>
            <a:r>
              <a:rPr lang="en-US" dirty="0" smtClean="0"/>
              <a:t>equations must obey the Law of Conservation of Matter, so the number of </a:t>
            </a:r>
            <a:r>
              <a:rPr lang="en-US" dirty="0" smtClean="0"/>
              <a:t>atoms available </a:t>
            </a:r>
            <a:r>
              <a:rPr lang="en-US" dirty="0" smtClean="0"/>
              <a:t>before a reaction must equal the number of atoms available after the reaction.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http://pad3.whstatic.com/images/thumb/2/20/Balance-Chemical-Equations-Step-6.jpg/550px-Balance-Chemical-Equations-Step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is called a balanced equation.</a:t>
            </a:r>
          </a:p>
          <a:p>
            <a:pPr marL="109728" indent="0">
              <a:buNone/>
            </a:pPr>
            <a:r>
              <a:rPr lang="en-US" dirty="0" smtClean="0"/>
              <a:t>	</a:t>
            </a:r>
            <a:r>
              <a:rPr lang="en-US" sz="4800" dirty="0" smtClean="0"/>
              <a:t> </a:t>
            </a:r>
            <a:r>
              <a:rPr lang="en-US" sz="4800" dirty="0" smtClean="0"/>
              <a:t>2H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 + O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 </a:t>
            </a:r>
            <a:r>
              <a:rPr lang="en-US" sz="4800" dirty="0" smtClean="0">
                <a:sym typeface="Wingdings"/>
              </a:rPr>
              <a:t></a:t>
            </a:r>
            <a:r>
              <a:rPr lang="en-US" sz="4800" dirty="0" smtClean="0"/>
              <a:t> 2H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O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pPr marL="109728" indent="0">
              <a:buNone/>
            </a:pPr>
            <a:r>
              <a:rPr lang="en-US" dirty="0" smtClean="0"/>
              <a:t>         </a:t>
            </a:r>
            <a:r>
              <a:rPr lang="en-US" dirty="0" smtClean="0"/>
              <a:t>4 atoms H</a:t>
            </a:r>
            <a:r>
              <a:rPr lang="en-US" baseline="-25000" dirty="0" smtClean="0"/>
              <a:t>2</a:t>
            </a:r>
            <a:r>
              <a:rPr lang="en-US" dirty="0" smtClean="0"/>
              <a:t>	        4 atoms 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    </a:t>
            </a:r>
            <a:r>
              <a:rPr lang="en-US" u="sng" dirty="0" smtClean="0"/>
              <a:t>2 </a:t>
            </a:r>
            <a:r>
              <a:rPr lang="en-US" u="sng" dirty="0" smtClean="0"/>
              <a:t>atoms O</a:t>
            </a:r>
            <a:r>
              <a:rPr lang="en-US" baseline="-25000" dirty="0" smtClean="0"/>
              <a:t>2</a:t>
            </a:r>
            <a:r>
              <a:rPr lang="en-US" dirty="0" smtClean="0"/>
              <a:t>             </a:t>
            </a:r>
            <a:r>
              <a:rPr lang="en-US" dirty="0" smtClean="0"/>
              <a:t>  </a:t>
            </a:r>
            <a:r>
              <a:rPr lang="en-US" u="sng" dirty="0" smtClean="0"/>
              <a:t>2 </a:t>
            </a:r>
            <a:r>
              <a:rPr lang="en-US" u="sng" dirty="0" smtClean="0"/>
              <a:t>atoms 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      </a:t>
            </a:r>
            <a:r>
              <a:rPr lang="en-US" dirty="0" smtClean="0"/>
              <a:t>6 atoms	         </a:t>
            </a:r>
            <a:r>
              <a:rPr lang="en-US" dirty="0" smtClean="0"/>
              <a:t>         </a:t>
            </a:r>
            <a:r>
              <a:rPr lang="en-US" dirty="0" smtClean="0"/>
              <a:t>6 atoms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http://www.mikeblaber.org/oldwine/chm1045/notes/Stoich/Equation/coef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4143375" cy="30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Every </a:t>
            </a:r>
            <a:r>
              <a:rPr lang="en-US" dirty="0" smtClean="0"/>
              <a:t>chemical reaction has 2 parts:  the reactants (that join together chemically) and </a:t>
            </a:r>
            <a:r>
              <a:rPr lang="en-US" dirty="0" smtClean="0"/>
              <a:t>the products </a:t>
            </a:r>
            <a:r>
              <a:rPr lang="en-US" dirty="0" smtClean="0"/>
              <a:t>(what is formed in the reaction.)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</a:t>
            </a:r>
            <a:r>
              <a:rPr lang="en-US" sz="5400" dirty="0" smtClean="0"/>
              <a:t>2H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 </a:t>
            </a:r>
            <a:r>
              <a:rPr lang="en-US" sz="5400" dirty="0" smtClean="0"/>
              <a:t>+ O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 </a:t>
            </a:r>
            <a:r>
              <a:rPr lang="en-US" sz="5400" dirty="0" smtClean="0">
                <a:sym typeface="Wingdings"/>
              </a:rPr>
              <a:t></a:t>
            </a:r>
            <a:r>
              <a:rPr lang="en-US" sz="5400" dirty="0" smtClean="0"/>
              <a:t> 2H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O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                           </a:t>
            </a:r>
          </a:p>
          <a:p>
            <a:pPr marL="109728" indent="0">
              <a:buNone/>
            </a:pPr>
            <a:r>
              <a:rPr lang="en-US" dirty="0" smtClean="0"/>
              <a:t>             </a:t>
            </a:r>
            <a:r>
              <a:rPr lang="en-US" dirty="0" smtClean="0"/>
              <a:t>  </a:t>
            </a:r>
            <a:r>
              <a:rPr lang="en-US" dirty="0" smtClean="0"/>
              <a:t>reactants            </a:t>
            </a:r>
            <a:r>
              <a:rPr lang="en-US" dirty="0" smtClean="0"/>
              <a:t>      </a:t>
            </a:r>
            <a:r>
              <a:rPr lang="en-US" dirty="0" smtClean="0"/>
              <a:t>product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pPr marL="109728" indent="0">
              <a:buNone/>
            </a:pPr>
            <a:r>
              <a:rPr lang="en-US" b="1" dirty="0" smtClean="0"/>
              <a:t> </a:t>
            </a:r>
          </a:p>
          <a:p>
            <a:endParaRPr lang="en-US" dirty="0"/>
          </a:p>
        </p:txBody>
      </p:sp>
      <p:pic>
        <p:nvPicPr>
          <p:cNvPr id="19458" name="Picture 2" descr="http://t2.gstatic.com/images?q=tbn:ANd9GcSHoVTqtOY8lNKpU8HZvJc-QdPaWzIuDyFU-b1-p91N4Y5FUFPK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static.toondoo.com/public/a/p/r/aprilpiersma/toons/cool-cartoon-7550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" y="1371600"/>
            <a:ext cx="90357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25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Solutions and Mixtures</a:t>
            </a:r>
          </a:p>
          <a:p>
            <a:r>
              <a:rPr lang="en-US" u="sng" dirty="0" smtClean="0"/>
              <a:t>Mixture</a:t>
            </a:r>
            <a:r>
              <a:rPr lang="en-US" dirty="0" smtClean="0"/>
              <a:t>:  combination of substances where the individual components retain their </a:t>
            </a:r>
            <a:r>
              <a:rPr lang="en-US" dirty="0" smtClean="0"/>
              <a:t>own </a:t>
            </a:r>
            <a:r>
              <a:rPr lang="en-US" dirty="0" smtClean="0"/>
              <a:t>properties.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http://www.bbc.co.uk/bitesize/ks3/science/images/seperation_of_swee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87852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hateverblog.dallasnews.com/files/2012/12/Pizza-Hut-pepperoni-pan-pizza-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47955"/>
            <a:ext cx="3672498" cy="27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ucksters.com/science/chemistry/mixtu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0595"/>
            <a:ext cx="6942438" cy="51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915400" cy="5745163"/>
          </a:xfrm>
        </p:spPr>
        <p:txBody>
          <a:bodyPr/>
          <a:lstStyle/>
          <a:p>
            <a:r>
              <a:rPr lang="en-US" dirty="0" smtClean="0"/>
              <a:t>Two types of mixtures: 	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1</a:t>
            </a:r>
            <a:r>
              <a:rPr lang="en-US" dirty="0" smtClean="0"/>
              <a:t>. Homogeneous	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uniformly mixed parts</a:t>
            </a:r>
          </a:p>
          <a:p>
            <a:pPr marL="109728" indent="0">
              <a:buNone/>
            </a:pPr>
            <a:r>
              <a:rPr lang="en-US" dirty="0" smtClean="0"/>
              <a:t>    2. </a:t>
            </a:r>
            <a:r>
              <a:rPr lang="en-US" dirty="0" smtClean="0"/>
              <a:t>Heterogeneous	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not uniformly </a:t>
            </a:r>
            <a:r>
              <a:rPr lang="en-US" dirty="0" smtClean="0"/>
              <a:t>mixed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Mixtures </a:t>
            </a:r>
            <a:r>
              <a:rPr lang="en-US" dirty="0" smtClean="0"/>
              <a:t>can be separated by physical processes.</a:t>
            </a:r>
          </a:p>
          <a:p>
            <a:r>
              <a:rPr lang="en-US" u="sng" dirty="0" smtClean="0"/>
              <a:t>Solution</a:t>
            </a:r>
            <a:r>
              <a:rPr lang="en-US" dirty="0" smtClean="0"/>
              <a:t>: a mixture where one substance (the solute) is dissolved in another (the solvent).</a:t>
            </a:r>
          </a:p>
          <a:p>
            <a:pPr marL="109728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Water is the universal solvent.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23554" name="Picture 2" descr="http://www.ecolab.com/solutions/oem-healthcare/products/%7E/media/Ecolab/Ecolab%20Site/Page%20Content/Images/GIS/Beakers5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blogs.babble.com/family-kitchen/wp-content/uploads/2010/07/Iced-T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09" y="3276600"/>
            <a:ext cx="4167963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tucsonsentinel.com/files/entryimages/The_Chemistry_Teach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11557"/>
            <a:ext cx="9102436" cy="63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08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Acids and Bases</a:t>
            </a:r>
          </a:p>
          <a:p>
            <a:r>
              <a:rPr lang="en-US" u="sng" dirty="0" smtClean="0"/>
              <a:t>Acid</a:t>
            </a:r>
            <a:r>
              <a:rPr lang="en-US" dirty="0" smtClean="0"/>
              <a:t>:  a substance that released H</a:t>
            </a:r>
            <a:r>
              <a:rPr lang="en-US" baseline="30000" dirty="0" smtClean="0"/>
              <a:t>+</a:t>
            </a:r>
            <a:r>
              <a:rPr lang="en-US" dirty="0" smtClean="0"/>
              <a:t> ions when mixed with water.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Acids </a:t>
            </a:r>
            <a:r>
              <a:rPr lang="en-US" dirty="0" smtClean="0"/>
              <a:t>have a pH of 0 – 6.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pPr marL="109728" indent="0">
              <a:buNone/>
            </a:pPr>
            <a:r>
              <a:rPr lang="en-US" dirty="0" smtClean="0"/>
              <a:t>		Ex. 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http://mrsermann.wikispaces.com/file/view/acids_and_bases.gif/228619742/acids_and_ba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398"/>
            <a:ext cx="8839200" cy="31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u="sng" dirty="0" smtClean="0"/>
              <a:t>Base</a:t>
            </a:r>
            <a:r>
              <a:rPr lang="en-US" dirty="0" smtClean="0"/>
              <a:t>:  a substance that releases OH</a:t>
            </a:r>
            <a:r>
              <a:rPr lang="en-US" baseline="30000" dirty="0" smtClean="0"/>
              <a:t>-</a:t>
            </a:r>
            <a:r>
              <a:rPr lang="en-US" dirty="0" smtClean="0"/>
              <a:t> ions when mixed with water.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Bases </a:t>
            </a:r>
            <a:r>
              <a:rPr lang="en-US" dirty="0" smtClean="0"/>
              <a:t>have a pH of 8 – 14.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	Ex. 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Na</a:t>
            </a:r>
            <a:r>
              <a:rPr lang="en-US" baseline="30000" dirty="0" smtClean="0"/>
              <a:t>+ </a:t>
            </a:r>
            <a:r>
              <a:rPr lang="en-US" dirty="0" smtClean="0"/>
              <a:t>+ OH</a:t>
            </a:r>
            <a:r>
              <a:rPr lang="en-US" baseline="30000" dirty="0" smtClean="0"/>
              <a:t>-</a:t>
            </a:r>
            <a:endParaRPr lang="en-US" dirty="0"/>
          </a:p>
        </p:txBody>
      </p:sp>
      <p:pic>
        <p:nvPicPr>
          <p:cNvPr id="25606" name="Picture 6" descr="http://1.bp.blogspot.com/-MxeTrsNzqew/USvcU0z3C5I/AAAAAAAAANY/MBUXBjiR4RI/s1600/Acids+and+Ba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9352"/>
            <a:ext cx="6391275" cy="35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r>
              <a:rPr lang="en-US" u="sng" dirty="0" smtClean="0"/>
              <a:t>Nucleus</a:t>
            </a:r>
            <a:r>
              <a:rPr lang="en-US" dirty="0" smtClean="0"/>
              <a:t>:  center of an atom.  </a:t>
            </a:r>
          </a:p>
          <a:p>
            <a:r>
              <a:rPr lang="en-US" dirty="0" smtClean="0"/>
              <a:t>Atomic </a:t>
            </a:r>
            <a:r>
              <a:rPr lang="en-US" dirty="0" smtClean="0"/>
              <a:t>nuclei are composed of 2 subatomic particles:</a:t>
            </a:r>
          </a:p>
          <a:p>
            <a:pPr marL="109728" indent="0">
              <a:buNone/>
            </a:pPr>
            <a:r>
              <a:rPr lang="en-US" dirty="0" smtClean="0"/>
              <a:t>     Protons</a:t>
            </a:r>
            <a:r>
              <a:rPr lang="en-US" dirty="0" smtClean="0"/>
              <a:t>: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Positively charged</a:t>
            </a:r>
          </a:p>
          <a:p>
            <a:pPr marL="109728" indent="0">
              <a:buNone/>
            </a:pPr>
            <a:r>
              <a:rPr lang="en-US" dirty="0" smtClean="0"/>
              <a:t>     </a:t>
            </a:r>
            <a:r>
              <a:rPr lang="en-US" dirty="0" smtClean="0"/>
              <a:t>            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Large in size</a:t>
            </a:r>
          </a:p>
          <a:p>
            <a:pPr marL="109728" indent="0">
              <a:buNone/>
            </a:pPr>
            <a:r>
              <a:rPr lang="en-US" dirty="0" smtClean="0"/>
              <a:t>     </a:t>
            </a:r>
            <a:r>
              <a:rPr lang="en-US" dirty="0" smtClean="0"/>
              <a:t>            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The number of protons in </a:t>
            </a:r>
            <a:r>
              <a:rPr lang="en-US" dirty="0" smtClean="0"/>
              <a:t>the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dirty="0" smtClean="0"/>
              <a:t>nucleus </a:t>
            </a:r>
            <a:r>
              <a:rPr lang="en-US" dirty="0" smtClean="0"/>
              <a:t>determines the </a:t>
            </a:r>
            <a:r>
              <a:rPr lang="en-US" dirty="0" smtClean="0"/>
              <a:t>identity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dirty="0" smtClean="0"/>
              <a:t>of </a:t>
            </a:r>
            <a:r>
              <a:rPr lang="en-US" dirty="0" smtClean="0"/>
              <a:t>an </a:t>
            </a:r>
            <a:r>
              <a:rPr lang="en-US" dirty="0" smtClean="0"/>
              <a:t>element</a:t>
            </a:r>
            <a:r>
              <a:rPr lang="en-US" dirty="0" smtClean="0"/>
              <a:t>.  This is </a:t>
            </a:r>
            <a:r>
              <a:rPr lang="en-US" dirty="0" smtClean="0"/>
              <a:t>the</a:t>
            </a:r>
          </a:p>
          <a:p>
            <a:pPr marL="109728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</a:t>
            </a:r>
            <a:r>
              <a:rPr lang="en-US" i="1" dirty="0" smtClean="0"/>
              <a:t>atomic </a:t>
            </a:r>
            <a:r>
              <a:rPr lang="en-US" i="1" dirty="0" smtClean="0"/>
              <a:t>number </a:t>
            </a:r>
            <a:r>
              <a:rPr lang="en-US" dirty="0" smtClean="0"/>
              <a:t>of the element.</a:t>
            </a:r>
            <a:endParaRPr lang="en-US" dirty="0"/>
          </a:p>
        </p:txBody>
      </p:sp>
      <p:pic>
        <p:nvPicPr>
          <p:cNvPr id="1026" name="Picture 2" descr="atomst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5" y="3581400"/>
            <a:ext cx="300736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57451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pH of 7 is neutral.  It is neither acid nor 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pH scale measures the concentration of H</a:t>
            </a:r>
            <a:r>
              <a:rPr lang="en-US" baseline="30000" dirty="0" smtClean="0"/>
              <a:t>+</a:t>
            </a:r>
            <a:r>
              <a:rPr lang="en-US" dirty="0" smtClean="0"/>
              <a:t> ions in solution.  The greater </a:t>
            </a:r>
            <a:r>
              <a:rPr lang="en-US" dirty="0" smtClean="0"/>
              <a:t>the concentration </a:t>
            </a:r>
            <a:r>
              <a:rPr lang="en-US" dirty="0" smtClean="0"/>
              <a:t>of hydrogen in the solution, the lower the </a:t>
            </a:r>
            <a:r>
              <a:rPr lang="en-US" dirty="0" err="1" smtClean="0"/>
              <a:t>pH.</a:t>
            </a:r>
            <a:r>
              <a:rPr lang="en-US" dirty="0" smtClean="0"/>
              <a:t>  As the concentration </a:t>
            </a:r>
            <a:r>
              <a:rPr lang="en-US" dirty="0" smtClean="0"/>
              <a:t>of  </a:t>
            </a:r>
            <a:r>
              <a:rPr lang="en-US" dirty="0" smtClean="0"/>
              <a:t>hydrogen in the solution decreases, the pH gets higher.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pH scale shows an exponential relationship. 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/>
              <a:t>number on the pH scale represents a factor of 10.  What does this mean?</a:t>
            </a:r>
          </a:p>
          <a:p>
            <a:pPr marL="109728" indent="0">
              <a:buNone/>
            </a:pPr>
            <a:r>
              <a:rPr lang="en-US" dirty="0" smtClean="0"/>
              <a:t> 	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An </a:t>
            </a:r>
            <a:r>
              <a:rPr lang="en-US" dirty="0" smtClean="0"/>
              <a:t>acid with a pH of 0 is 10 times 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/>
              <a:t>stronger </a:t>
            </a:r>
            <a:r>
              <a:rPr lang="en-US" dirty="0" smtClean="0"/>
              <a:t>than an acid with a pH of 1 and 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      </a:t>
            </a:r>
            <a:r>
              <a:rPr lang="en-US" dirty="0" smtClean="0"/>
              <a:t>it is </a:t>
            </a:r>
            <a:r>
              <a:rPr lang="en-US" dirty="0" smtClean="0"/>
              <a:t>1,000,000 </a:t>
            </a:r>
            <a:r>
              <a:rPr lang="en-US" dirty="0" smtClean="0"/>
              <a:t>times stronger than </a:t>
            </a:r>
            <a:r>
              <a:rPr lang="en-US" dirty="0" smtClean="0"/>
              <a:t>an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/>
              <a:t>acid </a:t>
            </a:r>
            <a:r>
              <a:rPr lang="en-US" dirty="0" smtClean="0"/>
              <a:t>with a pH of 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Acids </a:t>
            </a:r>
            <a:r>
              <a:rPr lang="en-US" dirty="0" smtClean="0"/>
              <a:t>and bases have the ability to neutralize each other.  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an acid and a base of equal strength are mixed, the result is a neutral solution.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	Ex.  </a:t>
            </a:r>
            <a:r>
              <a:rPr lang="en-US" dirty="0" err="1" smtClean="0"/>
              <a:t>HCl</a:t>
            </a:r>
            <a:r>
              <a:rPr lang="en-US" dirty="0" smtClean="0"/>
              <a:t> +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Every </a:t>
            </a:r>
            <a:r>
              <a:rPr lang="en-US" dirty="0" smtClean="0"/>
              <a:t>neutralization reaction will result in an ionic compound that is dissolved in water </a:t>
            </a:r>
            <a:r>
              <a:rPr lang="en-US" dirty="0" smtClean="0"/>
              <a:t>and the </a:t>
            </a:r>
            <a:r>
              <a:rPr lang="en-US" dirty="0" smtClean="0"/>
              <a:t>pH will always be 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Indicators</a:t>
            </a:r>
          </a:p>
          <a:p>
            <a:r>
              <a:rPr lang="en-US" dirty="0" smtClean="0"/>
              <a:t>Indicators </a:t>
            </a:r>
            <a:r>
              <a:rPr lang="en-US" dirty="0" smtClean="0"/>
              <a:t>are chemicals that change color in the presence of other chemicals.  </a:t>
            </a:r>
          </a:p>
          <a:p>
            <a:endParaRPr lang="en-US" dirty="0"/>
          </a:p>
        </p:txBody>
      </p:sp>
      <p:pic>
        <p:nvPicPr>
          <p:cNvPr id="8196" name="Picture 4" descr="http://butane.chem.uiuc.edu/pshapley/GenChem1/L24/litmus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6" y="2667000"/>
            <a:ext cx="4485033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media.vwr.com/stibo/low_res/10310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62275"/>
            <a:ext cx="3810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www.hometrainingtools.com/images/265/CH-LIT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18164"/>
            <a:ext cx="25241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 smtClean="0"/>
              <a:t>are many indicators that tell whether a solution is acid or base, but these are </a:t>
            </a:r>
            <a:r>
              <a:rPr lang="en-US" dirty="0" smtClean="0"/>
              <a:t>some of </a:t>
            </a:r>
            <a:r>
              <a:rPr lang="en-US" dirty="0" smtClean="0"/>
              <a:t>the most common: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pPr marL="109728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Litmus paper:  blue litmus turns red in an acid</a:t>
            </a:r>
          </a:p>
          <a:p>
            <a:pPr marL="109728" indent="0">
              <a:buNone/>
            </a:pPr>
            <a:r>
              <a:rPr lang="en-US" dirty="0" smtClean="0"/>
              <a:t>                     </a:t>
            </a:r>
            <a:r>
              <a:rPr lang="en-US" dirty="0" smtClean="0"/>
              <a:t>      red </a:t>
            </a:r>
            <a:r>
              <a:rPr lang="en-US" dirty="0" smtClean="0"/>
              <a:t>litmus turns blue in a base</a:t>
            </a:r>
          </a:p>
          <a:p>
            <a:pPr marL="109728" indent="0">
              <a:buNone/>
            </a:pPr>
            <a:r>
              <a:rPr lang="en-US" dirty="0" smtClean="0"/>
              <a:t> 		</a:t>
            </a:r>
          </a:p>
          <a:p>
            <a:pPr marL="109728" indent="0">
              <a:buNone/>
            </a:pPr>
            <a:r>
              <a:rPr lang="en-US" dirty="0" smtClean="0"/>
              <a:t>  		</a:t>
            </a:r>
          </a:p>
          <a:p>
            <a:endParaRPr lang="en-US" dirty="0"/>
          </a:p>
        </p:txBody>
      </p:sp>
      <p:pic>
        <p:nvPicPr>
          <p:cNvPr id="26626" name="Picture 2" descr="http://science7acidbase.wikispaces.com/file/view/litmus_paper.jpg/30396560/litmus_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67" y="3200400"/>
            <a:ext cx="454318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hometrainingtools.com/images/265/CH-LIT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352800"/>
            <a:ext cx="25241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en-US" dirty="0" err="1" smtClean="0"/>
              <a:t>Bromthymol</a:t>
            </a:r>
            <a:r>
              <a:rPr lang="en-US" dirty="0" smtClean="0"/>
              <a:t> </a:t>
            </a:r>
            <a:r>
              <a:rPr lang="en-US" dirty="0"/>
              <a:t>blue:  blue in a base and </a:t>
            </a:r>
            <a:r>
              <a:rPr lang="en-US" dirty="0" smtClean="0"/>
              <a:t>yellow         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in </a:t>
            </a:r>
            <a:r>
              <a:rPr lang="en-US" dirty="0"/>
              <a:t>an acid</a:t>
            </a:r>
          </a:p>
        </p:txBody>
      </p:sp>
      <p:pic>
        <p:nvPicPr>
          <p:cNvPr id="27650" name="Picture 2" descr="http://iweb.tntech.edu/mcaprio/B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2" y="1358245"/>
            <a:ext cx="832977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sciencebuddies.org/Files/2239/5/Zoo_img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399"/>
            <a:ext cx="5410200" cy="21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63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en-US" dirty="0" err="1" smtClean="0"/>
              <a:t>Phenolthelein</a:t>
            </a:r>
            <a:r>
              <a:rPr lang="en-US" dirty="0"/>
              <a:t>:  colorless in an acid and pink </a:t>
            </a:r>
            <a:r>
              <a:rPr lang="en-US" dirty="0" smtClean="0"/>
              <a:t>              </a:t>
            </a:r>
          </a:p>
          <a:p>
            <a:pPr marL="109728" indent="0">
              <a:buNone/>
            </a:pPr>
            <a:r>
              <a:rPr lang="en-US" dirty="0" smtClean="0"/>
              <a:t>                          in </a:t>
            </a:r>
            <a:r>
              <a:rPr lang="en-US" dirty="0"/>
              <a:t>a base</a:t>
            </a:r>
          </a:p>
        </p:txBody>
      </p:sp>
      <p:pic>
        <p:nvPicPr>
          <p:cNvPr id="28674" name="Picture 2" descr="http://phenolphthalein.net/wp-content/uploads/2013/05/Phenolphthalein-300x1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62" y="2590800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dept.sfcollege.edu/natsci/chem/images/HP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88498"/>
            <a:ext cx="5823663" cy="44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89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Properties of Water</a:t>
            </a:r>
          </a:p>
          <a:p>
            <a:r>
              <a:rPr lang="en-US" dirty="0" smtClean="0"/>
              <a:t>Water is a polar molecule.  This means that it bonds covalently, but electrons are not shared equally between the hydrogen atoms and the oxygen atom.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5122" name="Picture 2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55042"/>
            <a:ext cx="4076700" cy="41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u="sng" dirty="0" smtClean="0"/>
              <a:t>Atomic </a:t>
            </a:r>
            <a:r>
              <a:rPr lang="en-US" u="sng" dirty="0" smtClean="0"/>
              <a:t>number</a:t>
            </a:r>
            <a:r>
              <a:rPr lang="en-US" dirty="0" smtClean="0"/>
              <a:t>: The number of protons in the nucleus of an atom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pPr marL="109728" indent="0">
              <a:buNone/>
            </a:pPr>
            <a:r>
              <a:rPr lang="en-US" dirty="0" smtClean="0"/>
              <a:t>Neutrons: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Neutral charge</a:t>
            </a:r>
          </a:p>
          <a:p>
            <a:pPr marL="109728" indent="0">
              <a:buNone/>
            </a:pPr>
            <a:r>
              <a:rPr lang="en-US" dirty="0" smtClean="0"/>
              <a:t>             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Same size as protons</a:t>
            </a:r>
          </a:p>
          <a:p>
            <a:pPr marL="109728" indent="0">
              <a:buNone/>
            </a:pPr>
            <a:r>
              <a:rPr lang="en-US" dirty="0" smtClean="0"/>
              <a:t>             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Neutrons add mass to the nucleus.  </a:t>
            </a:r>
          </a:p>
          <a:p>
            <a:endParaRPr lang="en-US" dirty="0"/>
          </a:p>
        </p:txBody>
      </p:sp>
      <p:pic>
        <p:nvPicPr>
          <p:cNvPr id="4098" name="Picture 2" descr="http://www.chemistryexplained.com/photos/quantum-chemistry-3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799"/>
            <a:ext cx="3314700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Since </a:t>
            </a:r>
            <a:r>
              <a:rPr lang="en-US" dirty="0" smtClean="0"/>
              <a:t>more electrons can be found orbiting the oxygen portion of the molecule, that </a:t>
            </a:r>
            <a:r>
              <a:rPr lang="en-US" dirty="0" smtClean="0"/>
              <a:t>end has </a:t>
            </a:r>
            <a:r>
              <a:rPr lang="en-US" dirty="0" smtClean="0"/>
              <a:t>a negative charge.  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Since </a:t>
            </a:r>
            <a:r>
              <a:rPr lang="en-US" dirty="0" smtClean="0"/>
              <a:t>fewer electrons can be found around the hydrogen atoms that end has a </a:t>
            </a:r>
            <a:r>
              <a:rPr lang="en-US" dirty="0" smtClean="0"/>
              <a:t>positive </a:t>
            </a:r>
            <a:r>
              <a:rPr lang="en-US" dirty="0" smtClean="0"/>
              <a:t>charge.  </a:t>
            </a:r>
          </a:p>
          <a:p>
            <a:endParaRPr lang="en-US" dirty="0"/>
          </a:p>
        </p:txBody>
      </p:sp>
      <p:pic>
        <p:nvPicPr>
          <p:cNvPr id="16388" name="Picture 4" descr="http://ciese.org/media/live/curriculum/waterproj/images/watermolec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1814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AQERAQEBQWEBAPERAPEBAVEBAQEA8QFxAYFRUQEhIXHCceFxkjGRUSHy8gJScpLCwsFR4xNTI2NSYrLCkBCQoKDgwOGg8PGiwgHyQpLCwqLCwpLCwsLCwsKSwsLCwpKSwsKSwsKSkpLCwsLCksLCksLCwpLCksKSksLCkpLP/AABEIAMIBBAMBIgACEQEDEQH/xAAcAAEAAQUBAQAAAAAAAAAAAAAABwECBAUGAwj/xABHEAACAQMABgUHCgMFCQEAAAAAAQIDBBEFBhIhMUETUWFxkQciIzKBobEUFjNCUnJzssHRU2KSNIKjs+FDVGOTosLS8PEX/8QAGwEBAAIDAQEAAAAAAAAAAAAAAAMFAgQGAQf/xAArEQACAgIBAwMDBAMBAAAAAAAAAQIDBBESBSExEyJBFFFxBjJhoVKBwRX/2gAMAwEAAhEDEQA/AJxAAAAAAAAAAAAAAAAAAAAAAAAAAAAAAAAAAAABTI2gCoKbQyAVAAAAAAAAAAAAAAAAAAAAAAAAAAAAAAAAAAAAAAAAAAMTSek6dvTlVqy2YR4vm3ySXNsymyKPKFpt1rl0E/R2+7Gd0quN7fdw8TOEOT0aeZk/T18vn4Kab8oFzWbVF9BT5Y+la63Ll3LxOdnpGtJ7Tq1G+t1J58cnjItN9QSWjj7Mq2x8pM3uitcryg01UdWPOFRuaa6triiTdXNZaV7Dah5s4426b9aD/VdpC8DbaE0hUta0K0cpJpTW/EoN+cn7COypSW0beH1KdM1Gb3EmsHnRqKSUlvTSa7mehonYJ7WwAAegAAAAAAAAAAAAAAAAAAAAAAAAAAAAAAAAAAAFs+BBl69u4r7XF1q2f+YydGiGtddHu2varxiFZutB8t/rL2Sz4o2KH3KPrVcpVJr7mkqLDaLMnlUrZYVQ3NnM8XoyKb3m1n6r7v0NXaLLRtre2lXqU6EN8qkkvuxzvfgep6WyCUHOxRj5JY1cbdrb549FTz/SjZHja0FCEYLhGKiu5LB7FW/J9Fqi4wSf2AAPCQAAAAAAAAAAAAAAAAAAAAAAAAAAAAAAAAAAAAGl1o1ap31Lo5ebOPnU6iWXCWOPauw3QPU9GE4KceMvB8/ad1cubSTVaDiuVVJypSX3uXc95pPlb7X3LJ9FaxUdu1uI9dKfwyRB0S3Glm9UljNLjvZjhfpyGVt8taNRomjWqyjCnCUpTeIrGMvve4l/U3VBWidSq1O4mt7Xq019iPhvZx2hJ7Nai+qpD47yWUMPqM8uD2taM7+h1YFqafJlQAbhkAAAAAAAAAAAAAAAAAAAAAAAAAAAAAAAAAAAAAAAAAAeF7Dap1I9cJL3ELk3TW5kKXUdmc11Tmv+pnP9Zj+1nQ9El7pr8GVZTxKL6pRfg0TBB5SIZoSJgsam1TpvrhF+4w6I+80e9cXuhL8mQADoznQAAAAAAAAAAAAAAAAAAAAAAAAAAAAAAAAAAAAAAAMlMnHa568K2zQoYlXa85vfGimtza5y6l4nqi5PSIbroUx5TZ0Wk9N0LaO1WqRguWXmT7ore/YQzpbTdJ1q0obTjKpKUXsYzFvc+wxLmvUqydSrJ1JvjKTy+5dSMarSyMjp0L4pT+Cqp/UNtE26kv8AZl09OxXCMn4I77QvlMoxhTp1qU4bMVHbi1NPC443EZ07dmXFcBjdNpobcUQ5f6hy72uTXb+CcdGadt7lbVGpGfNrOJLvi96NgmQPa15Qmp05OElwlF4ZJGqWuvTtULjEa3CEuEav7S7OfuJrKXHuifD6rC58J9mdiCiZUgLoAAAAAAAAAAAAAAAAAAAAAAAAAFACoKZGQCoKZKgAAowDRa5ae+R27nH6Sfo6SfObXF9i3shudRyblJtyk3KUm8uTfFs6nymaTc7uNL6tvTW7+ee9vwwcnTg2m+o3qYajs5Hql7stcfhBMoW5G0TbKzRftFyZ47Rcpg8aNnb04vfxZ7So/Wjua3rHFNcGjX2tbD7zZxkSLTRp2coS2mSZqhp35VRW19LT8yp2vG6ftRvyL9Sr3obyMPq14uD6tpb4/r4koFZbHjI7zpmT9RjqT8rswACIsgUZUtnwAZpKuuFtFuOW8NptRysp4M7RemKdxFyp5xF7Lysb8ZIovH6Sp+JP87O58nr9FV/EX5ETzrUY7KTEz7LrvTlrR1pRlSjIC7NNd6129Kcqcm9qDxLEcpMydFaapXO10efMxnKxxI11k/tdx+I/gjp/Jy91fvh8GbEq0o7KWjOssyPSfg7QAGuXQLZSS4ic0k29yRHusutsqsnTovFNNpvf5/8AoZwg5M1MrKhjx2/J1d9rTb0sra22uUVn38DVz1/prhB/1JHAOplpPe5cFvbb6klx9hmU9CXcllW9Vr7iXubRselBeSk+vyrXuC7fg7qhrzRlucZR8JLuOS1g1/upSlCkvk8N+HhOpJdeXuXsNI6iUnCXm1IvZlB7pRl1Hq5KS2Zraj749qfWZxqijUt6hkTXFvX4MCenrpvLr1c9fSzX6m00V5Qbyg1ty+UQ5xnjax/LNb89+TQ3lB05Ye9PfF9a/cxOL447TNxTXcgrvti9qTJ40DrDRvKSq0n2Ti90oS+zJfrzNjOvGO+TSXW2kfPGitO1aFXFOcqfSJwlsycdpLhk21XSUpb5SlJ8d8m/ic/nZn00+KWzv+k47zqecpa15JgutZrSn61aGepPafgjUXflEtY52IzqPsiop+1vPuIunfIx6ukEVb6lfLwtF7HpVMf3Sb/ou1h00q91cVcOO3NSUW84jspJZ9hW1rLYz3nO31ynUyucTJsrp4aydXiXOdcW/J8z6thqF80vuZsqqyNow3nOT0jUNnZXuGjI2iqkeG2VUxsxcTKhLebijPcjRU5bzb0ZbiSLNPIibPRtTFzav/jQ+JMaIc1fp9JeWsFvxUU33RWX8CY0amS/cdL0GLVMn/JUAGqdCCkipSXAHj8EM3r9LV/EqfnZ2/k7fo634i/Ijhr9+lq/i1Pzs9bLS9aimqU5QTeWouKTeMc0b0o8o6OQx7lRe5y/kmPIbIl+c91/GqeMf2Hznu/40/GP7EPoMt//AF6vsxrL/a7j8T/tR0nk3luuOx0/gziq9xKcnObcpSeW3je+s6vUCs1C9a4xjBrv2JYJLFqGiuw58srl8dztLzS9Cj9JUjF9Te/wKWemaFbdTqRk+pPf4EXaO0VdXjlOCdR58+rKSjHaxnG0+L7EjHvLOvbVNieaVSOJRaknjqlGSfZ7sESqT+Swl1C2LUnD27JA160q6VBQi8SrvZz1QXrP4L2kd29vKpONOC2pzkoxXW319nF+xmfprTUrqNrUl63QSUly6RVXGbS7dlMzdQ4J3kc/VpVJLvyl8GyWK4QZpXy+pykvjsdpq/qzStYrC26rS26rXnSeOX2V2I3LRVBmo3s6SEIwWokA39bNzcOfHpq2e/bf+hfYXu1mD3tcH1o9vKJoyVrfVd3mXHp6b5b904+yXxNDoyv6WHfj3G9GW0jj7qHGyWzoL2ntU5LnHzo+zivA5/pDpV/74YZxdSvjJ62RVQ5bPC7quM01vcZZ3dR6vTae6PnN8Esyb9iPfV7RUry8oW8d/SVFtv7NNb5yf91M+kLDQ1vQSVGlTpJblsU4RfilkqcvGjbJNnZdJyJ0VtI+d7TRGkbj6G0rzT4S6KUI/wBU8I3Vp5KNMVvXjSt0/wCJW2pL+7BP4k+AjjiVx+Cylm2y+T581n8l9xo6lG6qVo3C2lCahTlCNLPCWW3lZ3e05mjPDPqDSNhTuKVSjVip06sXCcXziz5x1x1XraMuHSnmVKbcqFXlUh1Pqkua9vM36morSKDOqlOXPzsx1VLlVNbG4PRXBscindJn9IXKqa9Vy+NbtGzB1Gyp1DLp3L6zTxrG41c0PWva0aNFcd86n1aUM75S/Rc2ZctETx3N6SO+8l2i3OpVuperTXQ0+2T3za7lheJJhg6I0VTtqNOjSWIU1hdbfOTfW3vM405y5PZ1OJQqKlBAAGBtApIqUYPGQtf/AEtb8Wp+dmw1T1dd+q76TouhmoLzNrOVnL3mtv36Wt+LV/zGdb5J/VvPxo/lZuTbUdo5fEqjZkOM1tdz0/8AzN/7x/gr/wAg/Jm/94/wV+53ZRmv6kvuXn0GP/iQtpC0dGtVouW10U3DaxjOEnnHtOo8msFN3sXwapRfc4yRz+sv9su/xn/lxN/5LZekvezoPhInm9wKfDgo5bS/k7mysIUYRp01swglGKXVjn1vtOA8ot1CVenBcadN7b6syyk/Zv8AadjrHp6NpSc3vnLMaUPtSxxfYuLI80Boepf3Dc8umpdJcVHnenvVNPrl7ku4ir7e5ljmyUtUQ7t/0jwvtGTo29lOSx00K8vbKq6sV/TLPsK6A0l8nuaVV+qm4T7ISWG/gSNrPoNXNs6UMKcMTo8kpx4LsTWV7SJ96bUk4yi3GcXulGXOMkSwfNNMrcumWPbGcfH/AEm6lXUkmnlNZTXBoSuIrmRXoLWuvbYh9NR+w3icPuS6uw6T562sl5yqReOGyn4PJDKqSZbVdQpmvc9MzdctCW+kKDpTlsTi9qlVxmVOeOOOafBoh201cr29xKNfHo/VlGSlCpnhKL4478M73S2s1KSapQln7U2kvZFHNVKjbbe9veySuDXkrs7Jqn+zu/ueV3cKnCc3whGUn7F+5wNlGtczUKMXUk3y3Rj96b3LxJZ0Rqb8upylVyqD3R346Rp5b+7nd3m0tfJjQpboZSXLaZ5ZPvpEuBiezlL5KeT3QFvo2DnOcat1VS6SovVpx/hU88sre+Z2S1gp9ZoKWpcVwb8TIjqxjmyBvZdRiorSNv8AOCHWWvWGHWa35uMterrPDI2MtZ6aNVp6/srylKhcxVSnLfjg4y5SjL6sl1lJ6rtmNV1Nb/8AoPGk/JEGsmpk7eUpWtRXNHkt0a8F/NHhLvXgcq7vZeJZi+prDXsZPNx5PlLr8Wau58kEKnrZZnyZryx4sh1Xi6z0pXW08Ry2+CSbb9iJVj5DaPb4s2uj/JVCj6jx3bvfg95kf0kTi9V9QLm6cZVmrWi+LnvqyX8lNc/vYJr1c0PaWdJUrdJLjKTeZ1JfanLm/cuRqrLVHY5vxNzb6HceZi5Nk1dEK/BtoyRcY1G1xzMhIxJyoAAB5VLiK4s9S100wCDtI3kOmredH6ar9ZL/AGjOj8mWmqdJXam/XrRcdzafmvOH4eJIVTQ9GTbdOm2+bpwb+AjoiktyjFdijFLwRLKzcdFdRhelY7NmP846T4P3MtnrJSXNe8ynomn1LwLXoeHUvAiLEiLWLSNOV3cyUliVVtb8btiJtNQNPUrd31Sb81qk00nLawpZSxz/AHRINTVyi224QbfNwg344LqegqcdyiorqUUl4Ildm460V1eFwtdnIiXTGsMrqrKrUfHdGGW1CPKC/V83nsMGhfOnnYqVI7UnJpVakVtPnhPBM0tAQ+yvBFvzeh1LwRl6ulrRFLpzlLlz7nAalayKnWqurUnJOklHanOa2uk5Zzh4M/WeVncvpVUVGuljpNmThUS4RqxW9963o7KGgILkvBB6Dh1ETl32jcjjx9P059yFq2kYQk4zklj6yy4PtUsFY6Up8qkf6kTL83aT4xT70inzaofw4f0Q/YlVxoz6VBv2vRDMtLUl9dSfVHMn7jf6AsaFVqdzU8zd6CO1tT7Kk8bl2LeySo6AorhCK7oxX6HrHREFwS8DF2t+CSnptVb2+5jWuk6WzGMMKKSSilhJY4JcjMp3EWXR0fFcj1jaYIizS14Kwkj3SR5KiXqAPS/A2QioBTBRxRcAC3YQ2EXAAt2UNlFwAKYKgAAAAAAAAAAAAAAAAAAAAAAAAAAAADAwAAAAAAAAAAAAAAAAAAAACjZU5zXGjeSVu7VrZjXt5VYbVWM54uqOPOhF+jUel21zWHwTTA6Mpk4Ohc39GEYRdxKcZ3LUXb7alX6WLpW0qnR7qDg2+k2lvyuk3YVta0vVXqfLFUq2rr0J1eg+VVFKl8nuUowpQjtqKqfJcxhtNPDk350gDvtoGv0DCsrW2Vxnp1b0FWy05dN0Udvaa3N7W1wABsQAAAAAAAAAAAAAAAAAAAAAAAAAAAAAAAAAAAAAAAAAAAAUwVwAAAAAf//Z"/>
          <p:cNvSpPr>
            <a:spLocks noChangeAspect="1" noChangeArrowheads="1"/>
          </p:cNvSpPr>
          <p:nvPr/>
        </p:nvSpPr>
        <p:spPr bwMode="auto">
          <a:xfrm>
            <a:off x="155575" y="-1143000"/>
            <a:ext cx="3200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hAQERAQEBQWEBAPERAPEBAVEBAQEA8QFxAYFRUQEhIXHCceFxkjGRUSHy8gJScpLCwsFR4xNTI2NSYrLCkBCQoKDgwOGg8PGiwgHyQpLCwqLCwpLCwsLCwsKSwsLCwpKSwsKSwsKSkpLCwsLCksLCksLCwpLCksKSksLCkpLP/AABEIAMIBBAMBIgACEQEDEQH/xAAcAAEAAQUBAQAAAAAAAAAAAAAABwECBAUGAwj/xABHEAACAQMABgUHCgMFCQEAAAAAAQIDBBEFBhIhMUETUWFxkQciIzKBobEUFjNCUnJzssHRU2KSNIKjs+FDVGOTosLS8PEX/8QAGwEBAAIDAQEAAAAAAAAAAAAAAAMFAgQGAQf/xAArEQACAgIBAwMDBAMBAAAAAAAAAQIDBBESBSExEyJBFFFxBjJhoVKBwRX/2gAMAwEAAhEDEQA/AJxAAAAAAAAAAAAAAAAAAAAAAAAAAAAAAAAAAAABTI2gCoKbQyAVAAAAAAAAAAAAAAAAAAAAAAAAAAAAAAAAAAAAAAAAAAMTSek6dvTlVqy2YR4vm3ySXNsymyKPKFpt1rl0E/R2+7Gd0quN7fdw8TOEOT0aeZk/T18vn4Kab8oFzWbVF9BT5Y+la63Ll3LxOdnpGtJ7Tq1G+t1J58cnjItN9QSWjj7Mq2x8pM3uitcryg01UdWPOFRuaa6triiTdXNZaV7Dah5s4426b9aD/VdpC8DbaE0hUta0K0cpJpTW/EoN+cn7COypSW0beH1KdM1Gb3EmsHnRqKSUlvTSa7mehonYJ7WwAAegAAAAAAAAAAAAAAAAAAAAAAAAAAAAAAAAAAAFs+BBl69u4r7XF1q2f+YydGiGtddHu2varxiFZutB8t/rL2Sz4o2KH3KPrVcpVJr7mkqLDaLMnlUrZYVQ3NnM8XoyKb3m1n6r7v0NXaLLRtre2lXqU6EN8qkkvuxzvfgep6WyCUHOxRj5JY1cbdrb549FTz/SjZHja0FCEYLhGKiu5LB7FW/J9Fqi4wSf2AAPCQAAAAAAAAAAAAAAAAAAAAAAAAAAAAAAAAAAAAGl1o1ap31Lo5ebOPnU6iWXCWOPauw3QPU9GE4KceMvB8/ad1cubSTVaDiuVVJypSX3uXc95pPlb7X3LJ9FaxUdu1uI9dKfwyRB0S3Glm9UljNLjvZjhfpyGVt8taNRomjWqyjCnCUpTeIrGMvve4l/U3VBWidSq1O4mt7Xq019iPhvZx2hJ7Nai+qpD47yWUMPqM8uD2taM7+h1YFqafJlQAbhkAAAAAAAAAAAAAAAAAAAAAAAAAAAAAAAAAAAAAAAAAAeF7Dap1I9cJL3ELk3TW5kKXUdmc11Tmv+pnP9Zj+1nQ9El7pr8GVZTxKL6pRfg0TBB5SIZoSJgsam1TpvrhF+4w6I+80e9cXuhL8mQADoznQAAAAAAAAAAAAAAAAAAAAAAAAAAAAAAAAAAAAAAAMlMnHa568K2zQoYlXa85vfGimtza5y6l4nqi5PSIbroUx5TZ0Wk9N0LaO1WqRguWXmT7ore/YQzpbTdJ1q0obTjKpKUXsYzFvc+wxLmvUqydSrJ1JvjKTy+5dSMarSyMjp0L4pT+Cqp/UNtE26kv8AZl09OxXCMn4I77QvlMoxhTp1qU4bMVHbi1NPC443EZ07dmXFcBjdNpobcUQ5f6hy72uTXb+CcdGadt7lbVGpGfNrOJLvi96NgmQPa15Qmp05OElwlF4ZJGqWuvTtULjEa3CEuEav7S7OfuJrKXHuifD6rC58J9mdiCiZUgLoAAAAAAAAAAAAAAAAAAAAAAAAAFACoKZGQCoKZKgAAowDRa5ae+R27nH6Sfo6SfObXF9i3shudRyblJtyk3KUm8uTfFs6nymaTc7uNL6tvTW7+ee9vwwcnTg2m+o3qYajs5Hql7stcfhBMoW5G0TbKzRftFyZ47Rcpg8aNnb04vfxZ7So/Wjua3rHFNcGjX2tbD7zZxkSLTRp2coS2mSZqhp35VRW19LT8yp2vG6ftRvyL9Sr3obyMPq14uD6tpb4/r4koFZbHjI7zpmT9RjqT8rswACIsgUZUtnwAZpKuuFtFuOW8NptRysp4M7RemKdxFyp5xF7Lysb8ZIovH6Sp+JP87O58nr9FV/EX5ETzrUY7KTEz7LrvTlrR1pRlSjIC7NNd6129Kcqcm9qDxLEcpMydFaapXO10efMxnKxxI11k/tdx+I/gjp/Jy91fvh8GbEq0o7KWjOssyPSfg7QAGuXQLZSS4ic0k29yRHusutsqsnTovFNNpvf5/8AoZwg5M1MrKhjx2/J1d9rTb0sra22uUVn38DVz1/prhB/1JHAOplpPe5cFvbb6klx9hmU9CXcllW9Vr7iXubRselBeSk+vyrXuC7fg7qhrzRlucZR8JLuOS1g1/upSlCkvk8N+HhOpJdeXuXsNI6iUnCXm1IvZlB7pRl1Hq5KS2Zraj749qfWZxqijUt6hkTXFvX4MCenrpvLr1c9fSzX6m00V5Qbyg1ty+UQ5xnjax/LNb89+TQ3lB05Ye9PfF9a/cxOL447TNxTXcgrvti9qTJ40DrDRvKSq0n2Ti90oS+zJfrzNjOvGO+TSXW2kfPGitO1aFXFOcqfSJwlsycdpLhk21XSUpb5SlJ8d8m/ic/nZn00+KWzv+k47zqecpa15JgutZrSn61aGepPafgjUXflEtY52IzqPsiop+1vPuIunfIx6ukEVb6lfLwtF7HpVMf3Sb/ou1h00q91cVcOO3NSUW84jspJZ9hW1rLYz3nO31ynUyucTJsrp4aydXiXOdcW/J8z6thqF80vuZsqqyNow3nOT0jUNnZXuGjI2iqkeG2VUxsxcTKhLebijPcjRU5bzb0ZbiSLNPIibPRtTFzav/jQ+JMaIc1fp9JeWsFvxUU33RWX8CY0amS/cdL0GLVMn/JUAGqdCCkipSXAHj8EM3r9LV/EqfnZ2/k7fo634i/Ijhr9+lq/i1Pzs9bLS9aimqU5QTeWouKTeMc0b0o8o6OQx7lRe5y/kmPIbIl+c91/GqeMf2Hznu/40/GP7EPoMt//AF6vsxrL/a7j8T/tR0nk3luuOx0/gziq9xKcnObcpSeW3je+s6vUCs1C9a4xjBrv2JYJLFqGiuw58srl8dztLzS9Cj9JUjF9Te/wKWemaFbdTqRk+pPf4EXaO0VdXjlOCdR58+rKSjHaxnG0+L7EjHvLOvbVNieaVSOJRaknjqlGSfZ7sESqT+Swl1C2LUnD27JA160q6VBQi8SrvZz1QXrP4L2kd29vKpONOC2pzkoxXW319nF+xmfprTUrqNrUl63QSUly6RVXGbS7dlMzdQ4J3kc/VpVJLvyl8GyWK4QZpXy+pykvjsdpq/qzStYrC26rS26rXnSeOX2V2I3LRVBmo3s6SEIwWokA39bNzcOfHpq2e/bf+hfYXu1mD3tcH1o9vKJoyVrfVd3mXHp6b5b904+yXxNDoyv6WHfj3G9GW0jj7qHGyWzoL2ntU5LnHzo+zivA5/pDpV/74YZxdSvjJ62RVQ5bPC7quM01vcZZ3dR6vTae6PnN8Esyb9iPfV7RUry8oW8d/SVFtv7NNb5yf91M+kLDQ1vQSVGlTpJblsU4RfilkqcvGjbJNnZdJyJ0VtI+d7TRGkbj6G0rzT4S6KUI/wBU8I3Vp5KNMVvXjSt0/wCJW2pL+7BP4k+AjjiVx+Cylm2y+T581n8l9xo6lG6qVo3C2lCahTlCNLPCWW3lZ3e05mjPDPqDSNhTuKVSjVip06sXCcXziz5x1x1XraMuHSnmVKbcqFXlUh1Pqkua9vM36morSKDOqlOXPzsx1VLlVNbG4PRXBscindJn9IXKqa9Vy+NbtGzB1Gyp1DLp3L6zTxrG41c0PWva0aNFcd86n1aUM75S/Rc2ZctETx3N6SO+8l2i3OpVuperTXQ0+2T3za7lheJJhg6I0VTtqNOjSWIU1hdbfOTfW3vM405y5PZ1OJQqKlBAAGBtApIqUYPGQtf/AEtb8Wp+dmw1T1dd+q76TouhmoLzNrOVnL3mtv36Wt+LV/zGdb5J/VvPxo/lZuTbUdo5fEqjZkOM1tdz0/8AzN/7x/gr/wAg/Jm/94/wV+53ZRmv6kvuXn0GP/iQtpC0dGtVouW10U3DaxjOEnnHtOo8msFN3sXwapRfc4yRz+sv9su/xn/lxN/5LZekvezoPhInm9wKfDgo5bS/k7mysIUYRp01swglGKXVjn1vtOA8ot1CVenBcadN7b6syyk/Zv8AadjrHp6NpSc3vnLMaUPtSxxfYuLI80Boepf3Dc8umpdJcVHnenvVNPrl7ku4ir7e5ljmyUtUQ7t/0jwvtGTo29lOSx00K8vbKq6sV/TLPsK6A0l8nuaVV+qm4T7ISWG/gSNrPoNXNs6UMKcMTo8kpx4LsTWV7SJ96bUk4yi3GcXulGXOMkSwfNNMrcumWPbGcfH/AEm6lXUkmnlNZTXBoSuIrmRXoLWuvbYh9NR+w3icPuS6uw6T562sl5yqReOGyn4PJDKqSZbVdQpmvc9MzdctCW+kKDpTlsTi9qlVxmVOeOOOafBoh201cr29xKNfHo/VlGSlCpnhKL4478M73S2s1KSapQln7U2kvZFHNVKjbbe9veySuDXkrs7Jqn+zu/ueV3cKnCc3whGUn7F+5wNlGtczUKMXUk3y3Rj96b3LxJZ0Rqb8upylVyqD3R346Rp5b+7nd3m0tfJjQpboZSXLaZ5ZPvpEuBiezlL5KeT3QFvo2DnOcat1VS6SovVpx/hU88sre+Z2S1gp9ZoKWpcVwb8TIjqxjmyBvZdRiorSNv8AOCHWWvWGHWa35uMterrPDI2MtZ6aNVp6/srylKhcxVSnLfjg4y5SjL6sl1lJ6rtmNV1Nb/8AoPGk/JEGsmpk7eUpWtRXNHkt0a8F/NHhLvXgcq7vZeJZi+prDXsZPNx5PlLr8Wau58kEKnrZZnyZryx4sh1Xi6z0pXW08Ry2+CSbb9iJVj5DaPb4s2uj/JVCj6jx3bvfg95kf0kTi9V9QLm6cZVmrWi+LnvqyX8lNc/vYJr1c0PaWdJUrdJLjKTeZ1JfanLm/cuRqrLVHY5vxNzb6HceZi5Nk1dEK/BtoyRcY1G1xzMhIxJyoAAB5VLiK4s9S100wCDtI3kOmredH6ar9ZL/AGjOj8mWmqdJXam/XrRcdzafmvOH4eJIVTQ9GTbdOm2+bpwb+AjoiktyjFdijFLwRLKzcdFdRhelY7NmP846T4P3MtnrJSXNe8ynomn1LwLXoeHUvAiLEiLWLSNOV3cyUliVVtb8btiJtNQNPUrd31Sb81qk00nLawpZSxz/AHRINTVyi224QbfNwg344LqegqcdyiorqUUl4Ildm460V1eFwtdnIiXTGsMrqrKrUfHdGGW1CPKC/V83nsMGhfOnnYqVI7UnJpVakVtPnhPBM0tAQ+yvBFvzeh1LwRl6ulrRFLpzlLlz7nAalayKnWqurUnJOklHanOa2uk5Zzh4M/WeVncvpVUVGuljpNmThUS4RqxW9963o7KGgILkvBB6Dh1ETl32jcjjx9P059yFq2kYQk4zklj6yy4PtUsFY6Up8qkf6kTL83aT4xT70inzaofw4f0Q/YlVxoz6VBv2vRDMtLUl9dSfVHMn7jf6AsaFVqdzU8zd6CO1tT7Kk8bl2LeySo6AorhCK7oxX6HrHREFwS8DF2t+CSnptVb2+5jWuk6WzGMMKKSSilhJY4JcjMp3EWXR0fFcj1jaYIizS14Kwkj3SR5KiXqAPS/A2QioBTBRxRcAC3YQ2EXAAt2UNlFwAKYKgAAAAAAAAAAAAAAAAAAAAAAAAAAAADAwAAAAAAAAAAAAAAAAAAAACjZU5zXGjeSVu7VrZjXt5VYbVWM54uqOPOhF+jUel21zWHwTTA6Mpk4Ohc39GEYRdxKcZ3LUXb7alX6WLpW0qnR7qDg2+k2lvyuk3YVta0vVXqfLFUq2rr0J1eg+VVFKl8nuUowpQjtqKqfJcxhtNPDk350gDvtoGv0DCsrW2Vxnp1b0FWy05dN0Udvaa3N7W1wABsQAAAAAAAAAAAAAAAAAAAAAAAAAAAAAAAAAAAAAAAAAAAAUwVwAAAAAf//Z"/>
          <p:cNvSpPr>
            <a:spLocks noChangeAspect="1" noChangeArrowheads="1"/>
          </p:cNvSpPr>
          <p:nvPr/>
        </p:nvSpPr>
        <p:spPr bwMode="auto">
          <a:xfrm>
            <a:off x="307975" y="-990600"/>
            <a:ext cx="3200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http://www.4to40.com/images/science/Water_Chemical_Properties/Water_Chemical_Proper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200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Font typeface="Wingdings"/>
              <a:buChar char="à"/>
            </a:pPr>
            <a:r>
              <a:rPr lang="en-US" dirty="0" smtClean="0"/>
              <a:t>Because </a:t>
            </a:r>
            <a:r>
              <a:rPr lang="en-US" dirty="0" smtClean="0"/>
              <a:t>of the difference in charge </a:t>
            </a:r>
            <a:r>
              <a:rPr lang="en-US" dirty="0" smtClean="0"/>
              <a:t>the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molecule </a:t>
            </a:r>
            <a:r>
              <a:rPr lang="en-US" dirty="0" smtClean="0"/>
              <a:t>acts like a magnet. 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/>
              <a:t>The </a:t>
            </a:r>
            <a:r>
              <a:rPr lang="en-US" dirty="0" smtClean="0"/>
              <a:t>positive hydrogen end of the </a:t>
            </a:r>
            <a:r>
              <a:rPr lang="en-US" dirty="0" smtClean="0"/>
              <a:t>molecule</a:t>
            </a:r>
          </a:p>
          <a:p>
            <a:pPr marL="109728" indent="0">
              <a:buNone/>
            </a:pPr>
            <a:r>
              <a:rPr lang="en-US" dirty="0" smtClean="0"/>
              <a:t>   attracts </a:t>
            </a:r>
            <a:r>
              <a:rPr lang="en-US" dirty="0" smtClean="0"/>
              <a:t>negative ions and </a:t>
            </a:r>
            <a:r>
              <a:rPr lang="en-US" dirty="0" smtClean="0"/>
              <a:t>compounds and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the </a:t>
            </a:r>
            <a:r>
              <a:rPr lang="en-US" dirty="0" smtClean="0"/>
              <a:t>negative end attracts positive ions </a:t>
            </a:r>
            <a:r>
              <a:rPr lang="en-US" dirty="0" smtClean="0"/>
              <a:t>and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compounds.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/>
              <a:t>Because </a:t>
            </a:r>
            <a:r>
              <a:rPr lang="en-US" dirty="0" smtClean="0"/>
              <a:t>of this attraction, ionic </a:t>
            </a:r>
            <a:r>
              <a:rPr lang="en-US" dirty="0" smtClean="0"/>
              <a:t>compounds</a:t>
            </a:r>
          </a:p>
          <a:p>
            <a:pPr marL="109728" indent="0">
              <a:buNone/>
            </a:pPr>
            <a:r>
              <a:rPr lang="en-US" dirty="0" smtClean="0"/>
              <a:t>  (</a:t>
            </a:r>
            <a:r>
              <a:rPr lang="en-US" dirty="0" smtClean="0"/>
              <a:t>ex.  Salt) and polar compounds (ex. </a:t>
            </a:r>
            <a:r>
              <a:rPr lang="en-US" dirty="0" smtClean="0"/>
              <a:t>Sugar)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dissolve </a:t>
            </a:r>
            <a:r>
              <a:rPr lang="en-US" dirty="0" smtClean="0"/>
              <a:t>in water.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Water </a:t>
            </a:r>
            <a:r>
              <a:rPr lang="en-US" dirty="0" smtClean="0"/>
              <a:t>molecules also attract other water molecules. 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attraction forms a weak bond called a hydrogen bond.  </a:t>
            </a:r>
          </a:p>
          <a:p>
            <a:r>
              <a:rPr lang="en-US" dirty="0" smtClean="0"/>
              <a:t>Hydrogen </a:t>
            </a:r>
            <a:r>
              <a:rPr lang="en-US" dirty="0" smtClean="0"/>
              <a:t>bonds hold many important molecules together (ex.  Proteins).</a:t>
            </a:r>
          </a:p>
          <a:p>
            <a:endParaRPr lang="en-US" dirty="0"/>
          </a:p>
        </p:txBody>
      </p:sp>
      <p:pic>
        <p:nvPicPr>
          <p:cNvPr id="29698" name="Picture 2" descr="http://www2.estrellamountain.edu/faculty/farabee/biobk/Hbondsw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6858000" cy="368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polarity of water is responsible for many of the unique properties of water.</a:t>
            </a:r>
          </a:p>
          <a:p>
            <a:r>
              <a:rPr lang="en-US" dirty="0" smtClean="0"/>
              <a:t>Adhesion </a:t>
            </a:r>
            <a:r>
              <a:rPr lang="en-US" dirty="0" smtClean="0"/>
              <a:t>is the tendency of water to stick to the walls of its container and is </a:t>
            </a:r>
            <a:r>
              <a:rPr lang="en-US" dirty="0" smtClean="0"/>
              <a:t>responsible for </a:t>
            </a:r>
            <a:r>
              <a:rPr lang="en-US" dirty="0" smtClean="0"/>
              <a:t>capillary action</a:t>
            </a:r>
          </a:p>
          <a:p>
            <a:endParaRPr lang="en-US" dirty="0"/>
          </a:p>
        </p:txBody>
      </p:sp>
      <p:pic>
        <p:nvPicPr>
          <p:cNvPr id="31746" name="Picture 2" descr="http://t0.gstatic.com/images?q=tbn:ANd9GcQqOslz-WmPEdHUH_wwOHBx6a8E5zj8DVeTEfpkc91kcJEOz0G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168505"/>
            <a:ext cx="3683891" cy="27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classconnection.s3.amazonaws.com/114/flashcards/2360114/png/l913544792864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4197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Cohesion </a:t>
            </a:r>
            <a:r>
              <a:rPr lang="en-US" dirty="0" smtClean="0"/>
              <a:t>is the tendency for water molecules to stick to each other and is responsible </a:t>
            </a:r>
            <a:r>
              <a:rPr lang="en-US" dirty="0" smtClean="0"/>
              <a:t>for surface tension</a:t>
            </a:r>
          </a:p>
          <a:p>
            <a:r>
              <a:rPr lang="en-US" dirty="0"/>
              <a:t>B</a:t>
            </a:r>
            <a:r>
              <a:rPr lang="en-US" dirty="0" smtClean="0"/>
              <a:t>ecause </a:t>
            </a:r>
            <a:r>
              <a:rPr lang="en-US" dirty="0" smtClean="0"/>
              <a:t>of cohesive forces, it is difficult to move water molecules apart.  </a:t>
            </a:r>
          </a:p>
          <a:p>
            <a:endParaRPr lang="en-US" dirty="0"/>
          </a:p>
        </p:txBody>
      </p:sp>
      <p:pic>
        <p:nvPicPr>
          <p:cNvPr id="30722" name="Picture 2" descr="http://iyc2011jamaica.files.wordpress.com/2011/11/image003.jp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43434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991600" cy="5745163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/>
              <a:t>this reason, water is very slow to gain heat.  </a:t>
            </a:r>
          </a:p>
          <a:p>
            <a:r>
              <a:rPr lang="en-US" dirty="0" smtClean="0"/>
              <a:t>Once </a:t>
            </a:r>
            <a:r>
              <a:rPr lang="en-US" dirty="0" smtClean="0"/>
              <a:t>the molecules have been moved apart, though they are difficult to move </a:t>
            </a:r>
            <a:r>
              <a:rPr lang="en-US" dirty="0" smtClean="0"/>
              <a:t>back together</a:t>
            </a:r>
            <a:r>
              <a:rPr lang="en-US" dirty="0" smtClean="0"/>
              <a:t>. 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this reason, water is slow to lose heat, once it has been warmed.</a:t>
            </a:r>
            <a:endParaRPr lang="en-US" dirty="0"/>
          </a:p>
        </p:txBody>
      </p:sp>
      <p:sp>
        <p:nvSpPr>
          <p:cNvPr id="2" name="AutoShape 2" descr="data:image/jpeg;base64,/9j/4AAQSkZJRgABAQAAAQABAAD/2wCEAAkGBxQSEhUSExQWFBQXGBcVGBgXFxcYFhUYFxgXFxgYFRgYHCggGBolHBQUITEhJSkrLi4uFx8zODMsNygtLisBCgoKBQUFDgUFDisZExkrKysrKysrKysrKysrKysrKysrKysrKysrKysrKysrKysrKysrKysrKysrKysrKysrK//AABEIAMkApAMBIgACEQEDEQH/xAAcAAABBQEBAQAAAAAAAAAAAAAAAQMEBQYCBwj/xAA8EAABAwIEAwYCCQMEAwEAAAABAAIRAyEEBRIxQVFhBhMicYGRodEHFBUyQpKxwfAjUnIzU+HxYoKyQ//EABQBAQAAAAAAAAAAAAAAAAAAAAD/xAAUEQEAAAAAAAAAAAAAAAAAAAAA/9oADAMBAAIRAxEAPwDylCEIBCErWE7BAi6pMkgcyAg0jEwU7haxYdQE2Pogl5kYcANoAUyhl5dTc7gFTVKxeZK2uWPa6lE/h09EGZqZd4QQufqcNcTaw/VaLHYcjDMdxBcD72VNXdLeux9EFbRbHkmqwup1ejpEc1ErU4E+iBhKUrGyYC5KAQhCASpEqAQhCAQhCBEIQg7pCSAl1wU2ClJQOuJdxJTQsgOhIgccy2obKRgca5lpsfgu8uoF7XN/gTf1XS4arAH90G/w9DXhGnzn3WSzM+MNAMArYZJig6gGMuAfibrL51h3B5J2mJQVuo1H252CmYnBt0eIkRcnl0SYfClpEc1IzMlzD1hBn6oAPgJI5kQfWE0unWt7rlAiEqRAqEiVAIQhAIQhAiEJYQIugxcqRT6H0QN9yUNokmAJKsqNG1lc5HTAcNTb80D/AGZwYp0nGpAl036CI8lDzrACJHEzK0WJwTHvDQZbw/59U/meWOexgHigRZBUdlP6dMngCkzTFscQ0X8Q909jKDqdEgC9uHuVTnDlpa6JO/8A2gk4ljWuid1GrYgQR7KLUc4lMVRPkEEDGC5PNR1OrUyT5qCQgEIQgEIQgEIQgEIQgRPYYSYTK6pugoOqlIhd4dqm1G2lc4egHOj7v6ILPLsE+diWlaJuBNFkujUQXR/aNlAy+o6lG5+IV5iG6x49y2B+qBnIcM17S8mCCQL7lOfaDmHQDcGQquuH0oY0mCJMbXTAeagADhqBvzhBqcZTFWg6oTDuI5rFUq5Lo4K+zjEmnTaxtmnjzI5qkwALnefIIJtDDt0ucfZVlVo0wNySfRScU1weJkDkVBxcl8DgghVB/UAUDFUy15B5q1pUXl0wZ4WTtTK6jnF5EkcEFW3LnRJ8PoZQ7AgCdS1DHtazSRJjdZ/MaRElBXuoEJtdFxXKAQhCAQhCBEBCEFo13gBSM5rjDfcCdAQa7Iw2ozUfw2PzWmw1Cm+J2HHgPVYrs/iHNa6LgwFq8LiBpDeZCA7Q4Gno1U3X4yQY6WXn+HqaKszcLX51i9LXUmmRv6rHYiiN4M7oLSjV75/jPyU7uhRAINxx5HkFWZMwQX8OITuNxJc6DYDYfNBzmNYbkku805kdFr6oD9jOyqcdXl1lddnWSZO94PqgusVgwx4hthwKWtW8LiBaN+vRKahqOIdMRHyVbmeY6f6TQIAQQsaHFtt91nsfUdF+auDWtc33WfzCsXO6DZBFlCEIBCEIBCEIEQhd0mSUFvg6I7sc05QpXurPK8r1w78O3r5KUMtIdDh6oOcPT0tAVtReYEbgfqU9l+WOdcCwtdS2YManN4x8UGfzDDamzPO6z0OBI4bLa1cKYAIsqA4bxFp528kEDDP02G/6ppwcahJV1UywggiP+E5Soy6IsN0FAcPJlXOWtMACycr4QM8RHl1VpkGHa5pc8AcQgkswdQsu21oiPiVV4vKy4l0ea1ODqgNjgoWYQASLc0GMqYNwm0hUGNwpkkLZPxLJI/WVBqNpTO/MHZBjIQpGPYA86duCjwgEIQgEIQgdweFdVe2nTGp7yGtFrk+a9Byr6P6VIn67j8LRP9gqtcfUuIXndADUAdpE+U38l7JnuU5PSoaKTS18FzXsc997WOp0EW2i3BA/Uw+WUKR0YwVHMaS1tMay4xYDTO8LGfbVUt1NoEuJPhh1hz1aYupGV1xpBj5eytm4udxwvA5oIWV5/i76cKIiZc5/LbwsKl4PFvJL6uik4Gw01Xk9TDQALqww2MLB4WgDbn6qHiqxPjkzy5+nBA7UrC7RWBH93dVIBvvJHT3Wax1N+swWxNnEOAPXdW7MdaIM8d+Xkor8OHERJ4mOB/dBDFSrYa6NrWDjPqHKzDGaZ+sUw4i80agAP+WvZRn5XBmfWFzVw7i0tQR3h74Gpruukke+pduq1mggEWt9x37OUnBUXthrhNx7ck/jKtMEwCBNpieYtzQV32tiWnS3unjnoqD9XJyhi8WfvspgcJD5cDyvB90/gSHmBM+nDip9QUmmNekG0wCfYjZBW0MBRcYe4teQbnSGTvOomB6lQcVkmuoWU8RQI4E1aQnpIcbq5x+W4dpk1xBv90+IeW6zxwTBqNN5cL6jpkcxY8PigXH9hcW1us05HBzTqaeUOFj7pKX0eZg9mpuHJm/+pSmPLWtd2Gw9VlB1RtfEU6ZLmw2nSfRIbckNqOmOEgC5Wg7Vw/CvaypFRrNTXM1UyZ/DckAng0u36IPFsd2exNF4p1KL2vdOlsSTG8aZn0VbUplpIIIIMEHcHl8CvTeznbmnRdSfXpubUo0+5YxrIa7W7x1XOMu1QATzJKp/pcbS+vaqQDS+mx7wNg9wn3iPdBiEJShByFu8nyWpVpiQTIsDPGbz5jnxWEXsPY7OBToMmoHDSAWixZbrvPRBR08pfTZ4gWkHib9Vd5bhWlt3gGDPGZPyCunZrhqoIdA5TyS4Q4XhPoZCCPg8qpOMd4dhwj0BUjH5Ez8IkRzg/wDKmUsRQbBA48SB+qmszClyYBNyXssPdBj8XkcXa4tkbQTf5KD9m1B902J3PL9uK3+LzTDwIfScNpnb23UanmVEkNa6meGzvPkgoKVBxa3VcjpwXL6VrttNoF7bfFXeJzNrT+Ecxod8LKP9cBPhj8psgqMPgtV9iJMHkOvHyUHGZQ50mJF+HwWloYyHieuzClzDPqYmx3sA20dQgyeAwDmRZwvJkXj9VW9oME/UN77Lbuz6k4/dcB/jcj3UV+aU5iJmwtpieBvsgwhpVXCXCfOL8D5+inZfkBqua2ILiBvY8/50W+7P5jRrVG0XMabECW258TA/dajA4GiKp0Uhb8YHh8p4oB2CFDDto0mB+lrabW2E8STNuE3WazjI318KdMGo1ztQeJ8bXOufhC27LuMsIINieo3CQU2y4BokwTyJ4T1sUHz/ANrcERJLaksa0HWR4BeG2EGJ3N7rGVarnEucS4niTJtbden/AEm9pDVZUohmkB+mwiS0wSeJXlpQIlSIQIFocgwbHsJfV08gJn5LPKwy2paPM23+KDW5Tl1PWGF5gkCTsAeKu8bluHY4inULmjifCetlisvxzmO1FpK1GX9qsMHs1YbSB94h5qFw46g+xna0QgV4ZqDbmYvwv8Vt8n7Jtq0p1xuIEOE2gzO0R7hVNQZe0jEsNQs8D4Mxpc/S+33wBHKPNWtbtxg5ptYXNptlxLBBBiAADGrcIKzO8BQoFrA8uP4ujh+210vZXG02vc4saXAEtMmA4X4i9lxn+Z0cU9mIpguotApvLmuEOvE9CCNiSq6t9TpkML3uLXNIjUGGOY09TwO10FzWqGu7vIBkj8X3id2tAFyJuBstTlGWtYw1HANeOoOkdYm6yFXtVSLQCQ1zD4WhpFMTM+EReeCdy3tO1hEF9Rz2i3g0mSNms+6Yn26oLHNcS0EGkHVnOcYGmxAg2sLi5twVK01arXVGUyAHaNIadjuZIiBfrdaCviyx7S+iQDqczxA6gGl14MCdKosT2v11Gt7lobqgxpLi2dgTYFBYfYpAGlweSAS0NuZ3k8Aq45SO8EkAAgQ+b9NWiAncV20Y2k7uNTX6mgNcLFpFy5wvYgxBGyXstnOIxb3UtQadBINzsRaHkgb/AA2QWWKyynh2irTw7n1Zu4EOY38pBHt6q+7L5u3Esc5rXNDYaQQLEbgR681ns9OMwsO+seDqyjq6x4QqBvaqt3gMtc2bxTax7xxDi3j1EIPV6LyRf5e/VQs3zhmH0azp1GJIcQIBO4HPT7qqybvqzO/bWeJdOgNZNrR47R6BP4vLKJBdiGVKkmb3IiIH9MjZB5v9KmTto4SlVpuB7yqTU3lztJIgGYAl03mSvKl639OmOY4YWk0OaR3jyCC0QdABjY7OXkhQIEqRCBFMyt3ig/8AShp3DOhwQaei0Aag5uoEQImeMm0EW2Ki5pmFSvUNSpGo/wBrWtFtrNEBJRfKa4kIOS90RJjlNlIbXGlrdIBBJ1X1GecmIHCBzunXYCoBJY4A8SDB8lx3XCIQabszXw2h9Oqxz3ugM8Za0E2l3rF03nWGdSBw3gc1ri+WwTJAtrG46JjJcSxrKzarWkub4XuaXFrhsGwQATzV32OyQ4t93ANbBdJvHTmgzHdEmQNt90/TLg0kTAIkjYG8X4cVte2GRtpNY1hpCBHhs91/x3udljH04sgmYLHEPY5w1hpB0uktIHAhFSnrJsBJJEWAk7AJjDyDsrDLcYadRtQAEtIdB2Mc0EI4Ig6XeSsMC0UnS1zmkcdv0Vnm+b/WXSKbWSIMAX6zCg9wXcEEjH4gVqbSapNSTIddunhfcG+3RVuHw/ia0njwU2ngl2zBX29kG5ynNBSpMYAHADnc/suh2hoklzmAO2/8o334LI/VyGiJCv8Ashk4cXVHiRsJncoPLvpazwYrFtDRApM0zJvJ1E381hitb9KLh9pV2tsGljbdGAn/AOvgsm5AiEIQIlakQgvMOUjaxY/UNwQbgESL7GxTeGdYJMR95Bpsz7Z4rENa2pUADREMaGg+YCqhULjJMnruq5rlMolBdZPgX16jaTPvOMCTAVtjMnrYN0OMcywkx5kbeSz2HqEbGCp7cQ9/3nud5klBPBL9yT1O60fZvsu3EA6naQOW6oMKIjitBlGOfTMi1v4EEvNexwpFgpPBJ4PIG3U2WexmGOs6gAZg6QALWtHkr/FVX1TLiodXCmUEClRvCm4XCyYH881OGVlsEizhIuD7qXhsKQbDffr5oIVPAmykjLj6q2p4UnZTKOF4oKujgSBdaLKKIbTATX1e2yexlbuaFSptoY5/5QSEHzL2uxXe43E1ODq1SPIOIb8AFTuXVV8knmSfdcFAIQhAiRKhBZ5e6RH8hP4huyuuzPZL+mMVi6tKhh3g6ddUsqOmzXsaGukA8DuoGNFJj+7FelVFofTLtPkdQBB6EIIlJimYZl1bZNktGs2RXpzMaTVpsd5jWbhW1Ls5QDg3voMxvTcPdr0FFQpK1wuGHNWzeysWFamfNwH7wplLJDTgOcw/+7T7XugiYXDAxy5LQ5bl7TbgmqOXhh8TmtHVzRPxWhyoUW7vaT/m0/ug4oZULfz3Ug5W2dlZtxFP+9v5m/NIcVS/3Kf52/NBCblzeScGFCkjG0f92n+dvzXJzCgLmrS/O35oFZQT7aai/a+H/wB6l+dvzSOzzDD/APel+dvzQTg1ZT6UcxbRy6uC4NdUHdtHFxcRMDyurTMM/a1s0Wis6LDvaLG+pe8EegK8R+khmPqPGIxbA2mTpp929r6bOMAtJ8RHHdBiSuUShAIQhAiEIQOVq7nmXOLoAAkkwBYATw6JtCEAiByCEILPIKeH1PdiSdDKbnNY3epUsGM/xkmegXdPvMQ5tKlTmoZsy2rjABMACyqG/wA9yp2Xf6w8/wB2oHMyy6vRd3dZrmOH4XG4+Ki6Xcx7qb2h/wBY+QVaUD2h394/MU29pH4gfVNhdFAALmF21coCUupIhApceacOIcQGFzi0XguMA7TGyaSFB09sGEiV2/p+wSIBCEIP/9k="/>
          <p:cNvSpPr>
            <a:spLocks noChangeAspect="1" noChangeArrowheads="1"/>
          </p:cNvSpPr>
          <p:nvPr/>
        </p:nvSpPr>
        <p:spPr bwMode="auto">
          <a:xfrm>
            <a:off x="155575" y="-1150938"/>
            <a:ext cx="19621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hUSExQWFBQXGBcVGBgXFxcYFhUYFxgXFxgYFRgYHCggGBolHBQUITEhJSkrLi4uFx8zODMsNygtLisBCgoKBQUFDgUFDisZExkrKysrKysrKysrKysrKysrKysrKysrKysrKysrKysrKysrKysrKysrKysrKysrKysrK//AABEIAMkApAMBIgACEQEDEQH/xAAcAAABBQEBAQAAAAAAAAAAAAAAAQMEBQYCBwj/xAA8EAABAwIEAwYCCQMEAwEAAAABAAIRAyEEBRIxQVFhBhMicYGRodEHFBUyQpKxwfAjUnIzU+HxYoKyQ//EABQBAQAAAAAAAAAAAAAAAAAAAAD/xAAUEQEAAAAAAAAAAAAAAAAAAAAA/9oADAMBAAIRAxEAPwDylCEIBCErWE7BAi6pMkgcyAg0jEwU7haxYdQE2Pogl5kYcANoAUyhl5dTc7gFTVKxeZK2uWPa6lE/h09EGZqZd4QQufqcNcTaw/VaLHYcjDMdxBcD72VNXdLeux9EFbRbHkmqwup1ejpEc1ErU4E+iBhKUrGyYC5KAQhCASpEqAQhCAQhCBEIQg7pCSAl1wU2ClJQOuJdxJTQsgOhIgccy2obKRgca5lpsfgu8uoF7XN/gTf1XS4arAH90G/w9DXhGnzn3WSzM+MNAMArYZJig6gGMuAfibrL51h3B5J2mJQVuo1H252CmYnBt0eIkRcnl0SYfClpEc1IzMlzD1hBn6oAPgJI5kQfWE0unWt7rlAiEqRAqEiVAIQhAIQhAiEJYQIugxcqRT6H0QN9yUNokmAJKsqNG1lc5HTAcNTb80D/AGZwYp0nGpAl036CI8lDzrACJHEzK0WJwTHvDQZbw/59U/meWOexgHigRZBUdlP6dMngCkzTFscQ0X8Q909jKDqdEgC9uHuVTnDlpa6JO/8A2gk4ljWuid1GrYgQR7KLUc4lMVRPkEEDGC5PNR1OrUyT5qCQgEIQgEIQgEIQgEIQgRPYYSYTK6pugoOqlIhd4dqm1G2lc4egHOj7v6ILPLsE+diWlaJuBNFkujUQXR/aNlAy+o6lG5+IV5iG6x49y2B+qBnIcM17S8mCCQL7lOfaDmHQDcGQquuH0oY0mCJMbXTAeagADhqBvzhBqcZTFWg6oTDuI5rFUq5Lo4K+zjEmnTaxtmnjzI5qkwALnefIIJtDDt0ucfZVlVo0wNySfRScU1weJkDkVBxcl8DgghVB/UAUDFUy15B5q1pUXl0wZ4WTtTK6jnF5EkcEFW3LnRJ8PoZQ7AgCdS1DHtazSRJjdZ/MaRElBXuoEJtdFxXKAQhCAQhCBEBCEFo13gBSM5rjDfcCdAQa7Iw2ozUfw2PzWmw1Cm+J2HHgPVYrs/iHNa6LgwFq8LiBpDeZCA7Q4Gno1U3X4yQY6WXn+HqaKszcLX51i9LXUmmRv6rHYiiN4M7oLSjV75/jPyU7uhRAINxx5HkFWZMwQX8OITuNxJc6DYDYfNBzmNYbkku805kdFr6oD9jOyqcdXl1lddnWSZO94PqgusVgwx4hthwKWtW8LiBaN+vRKahqOIdMRHyVbmeY6f6TQIAQQsaHFtt91nsfUdF+auDWtc33WfzCsXO6DZBFlCEIBCEIBCEIEQhd0mSUFvg6I7sc05QpXurPK8r1w78O3r5KUMtIdDh6oOcPT0tAVtReYEbgfqU9l+WOdcCwtdS2YManN4x8UGfzDDamzPO6z0OBI4bLa1cKYAIsqA4bxFp528kEDDP02G/6ppwcahJV1UywggiP+E5Soy6IsN0FAcPJlXOWtMACycr4QM8RHl1VpkGHa5pc8AcQgkswdQsu21oiPiVV4vKy4l0ea1ODqgNjgoWYQASLc0GMqYNwm0hUGNwpkkLZPxLJI/WVBqNpTO/MHZBjIQpGPYA86duCjwgEIQgEIQgdweFdVe2nTGp7yGtFrk+a9Byr6P6VIn67j8LRP9gqtcfUuIXndADUAdpE+U38l7JnuU5PSoaKTS18FzXsc997WOp0EW2i3BA/Uw+WUKR0YwVHMaS1tMay4xYDTO8LGfbVUt1NoEuJPhh1hz1aYupGV1xpBj5eytm4udxwvA5oIWV5/i76cKIiZc5/LbwsKl4PFvJL6uik4Gw01Xk9TDQALqww2MLB4WgDbn6qHiqxPjkzy5+nBA7UrC7RWBH93dVIBvvJHT3Wax1N+swWxNnEOAPXdW7MdaIM8d+Xkor8OHERJ4mOB/dBDFSrYa6NrWDjPqHKzDGaZ+sUw4i80agAP+WvZRn5XBmfWFzVw7i0tQR3h74Gpruukke+pduq1mggEWt9x37OUnBUXthrhNx7ck/jKtMEwCBNpieYtzQV32tiWnS3unjnoqD9XJyhi8WfvspgcJD5cDyvB90/gSHmBM+nDip9QUmmNekG0wCfYjZBW0MBRcYe4teQbnSGTvOomB6lQcVkmuoWU8RQI4E1aQnpIcbq5x+W4dpk1xBv90+IeW6zxwTBqNN5cL6jpkcxY8PigXH9hcW1us05HBzTqaeUOFj7pKX0eZg9mpuHJm/+pSmPLWtd2Gw9VlB1RtfEU6ZLmw2nSfRIbckNqOmOEgC5Wg7Vw/CvaypFRrNTXM1UyZ/DckAng0u36IPFsd2exNF4p1KL2vdOlsSTG8aZn0VbUplpIIIIMEHcHl8CvTeznbmnRdSfXpubUo0+5YxrIa7W7x1XOMu1QATzJKp/pcbS+vaqQDS+mx7wNg9wn3iPdBiEJShByFu8nyWpVpiQTIsDPGbz5jnxWEXsPY7OBToMmoHDSAWixZbrvPRBR08pfTZ4gWkHib9Vd5bhWlt3gGDPGZPyCunZrhqoIdA5TyS4Q4XhPoZCCPg8qpOMd4dhwj0BUjH5Ez8IkRzg/wDKmUsRQbBA48SB+qmszClyYBNyXssPdBj8XkcXa4tkbQTf5KD9m1B902J3PL9uK3+LzTDwIfScNpnb23UanmVEkNa6meGzvPkgoKVBxa3VcjpwXL6VrttNoF7bfFXeJzNrT+Ecxod8LKP9cBPhj8psgqMPgtV9iJMHkOvHyUHGZQ50mJF+HwWloYyHieuzClzDPqYmx3sA20dQgyeAwDmRZwvJkXj9VW9oME/UN77Lbuz6k4/dcB/jcj3UV+aU5iJmwtpieBvsgwhpVXCXCfOL8D5+inZfkBqua2ILiBvY8/50W+7P5jRrVG0XMabECW258TA/dajA4GiKp0Uhb8YHh8p4oB2CFDDto0mB+lrabW2E8STNuE3WazjI318KdMGo1ztQeJ8bXOufhC27LuMsIINieo3CQU2y4BokwTyJ4T1sUHz/ANrcERJLaksa0HWR4BeG2EGJ3N7rGVarnEucS4niTJtbden/AEm9pDVZUohmkB+mwiS0wSeJXlpQIlSIQIFocgwbHsJfV08gJn5LPKwy2paPM23+KDW5Tl1PWGF5gkCTsAeKu8bluHY4inULmjifCetlisvxzmO1FpK1GX9qsMHs1YbSB94h5qFw46g+xna0QgV4ZqDbmYvwv8Vt8n7Jtq0p1xuIEOE2gzO0R7hVNQZe0jEsNQs8D4Mxpc/S+33wBHKPNWtbtxg5ptYXNptlxLBBBiAADGrcIKzO8BQoFrA8uP4ujh+210vZXG02vc4saXAEtMmA4X4i9lxn+Z0cU9mIpguotApvLmuEOvE9CCNiSq6t9TpkML3uLXNIjUGGOY09TwO10FzWqGu7vIBkj8X3id2tAFyJuBstTlGWtYw1HANeOoOkdYm6yFXtVSLQCQ1zD4WhpFMTM+EReeCdy3tO1hEF9Rz2i3g0mSNms+6Yn26oLHNcS0EGkHVnOcYGmxAg2sLi5twVK01arXVGUyAHaNIadjuZIiBfrdaCviyx7S+iQDqczxA6gGl14MCdKosT2v11Gt7lobqgxpLi2dgTYFBYfYpAGlweSAS0NuZ3k8Aq45SO8EkAAgQ+b9NWiAncV20Y2k7uNTX6mgNcLFpFy5wvYgxBGyXstnOIxb3UtQadBINzsRaHkgb/AA2QWWKyynh2irTw7n1Zu4EOY38pBHt6q+7L5u3Esc5rXNDYaQQLEbgR681ns9OMwsO+seDqyjq6x4QqBvaqt3gMtc2bxTax7xxDi3j1EIPV6LyRf5e/VQs3zhmH0azp1GJIcQIBO4HPT7qqybvqzO/bWeJdOgNZNrR47R6BP4vLKJBdiGVKkmb3IiIH9MjZB5v9KmTto4SlVpuB7yqTU3lztJIgGYAl03mSvKl639OmOY4YWk0OaR3jyCC0QdABjY7OXkhQIEqRCBFMyt3ig/8AShp3DOhwQaei0Aag5uoEQImeMm0EW2Ki5pmFSvUNSpGo/wBrWtFtrNEBJRfKa4kIOS90RJjlNlIbXGlrdIBBJ1X1GecmIHCBzunXYCoBJY4A8SDB8lx3XCIQabszXw2h9Oqxz3ugM8Za0E2l3rF03nWGdSBw3gc1ri+WwTJAtrG46JjJcSxrKzarWkub4XuaXFrhsGwQATzV32OyQ4t93ANbBdJvHTmgzHdEmQNt90/TLg0kTAIkjYG8X4cVte2GRtpNY1hpCBHhs91/x3udljH04sgmYLHEPY5w1hpB0uktIHAhFSnrJsBJJEWAk7AJjDyDsrDLcYadRtQAEtIdB2Mc0EI4Ig6XeSsMC0UnS1zmkcdv0Vnm+b/WXSKbWSIMAX6zCg9wXcEEjH4gVqbSapNSTIddunhfcG+3RVuHw/ia0njwU2ngl2zBX29kG5ynNBSpMYAHADnc/suh2hoklzmAO2/8o334LI/VyGiJCv8Ashk4cXVHiRsJncoPLvpazwYrFtDRApM0zJvJ1E381hitb9KLh9pV2tsGljbdGAn/AOvgsm5AiEIQIlakQgvMOUjaxY/UNwQbgESL7GxTeGdYJMR95Bpsz7Z4rENa2pUADREMaGg+YCqhULjJMnruq5rlMolBdZPgX16jaTPvOMCTAVtjMnrYN0OMcywkx5kbeSz2HqEbGCp7cQ9/3nud5klBPBL9yT1O60fZvsu3EA6naQOW6oMKIjitBlGOfTMi1v4EEvNexwpFgpPBJ4PIG3U2WexmGOs6gAZg6QALWtHkr/FVX1TLiodXCmUEClRvCm4XCyYH881OGVlsEizhIuD7qXhsKQbDffr5oIVPAmykjLj6q2p4UnZTKOF4oKujgSBdaLKKIbTATX1e2yexlbuaFSptoY5/5QSEHzL2uxXe43E1ODq1SPIOIb8AFTuXVV8knmSfdcFAIQhAiRKhBZ5e6RH8hP4huyuuzPZL+mMVi6tKhh3g6ddUsqOmzXsaGukA8DuoGNFJj+7FelVFofTLtPkdQBB6EIIlJimYZl1bZNktGs2RXpzMaTVpsd5jWbhW1Ls5QDg3voMxvTcPdr0FFQpK1wuGHNWzeysWFamfNwH7wplLJDTgOcw/+7T7XugiYXDAxy5LQ5bl7TbgmqOXhh8TmtHVzRPxWhyoUW7vaT/m0/ug4oZULfz3Ug5W2dlZtxFP+9v5m/NIcVS/3Kf52/NBCblzeScGFCkjG0f92n+dvzXJzCgLmrS/O35oFZQT7aai/a+H/wB6l+dvzSOzzDD/APel+dvzQTg1ZT6UcxbRy6uC4NdUHdtHFxcRMDyurTMM/a1s0Wis6LDvaLG+pe8EegK8R+khmPqPGIxbA2mTpp929r6bOMAtJ8RHHdBiSuUShAIQhAiEIQOVq7nmXOLoAAkkwBYATw6JtCEAiByCEILPIKeH1PdiSdDKbnNY3epUsGM/xkmegXdPvMQ5tKlTmoZsy2rjABMACyqG/wA9yp2Xf6w8/wB2oHMyy6vRd3dZrmOH4XG4+Ki6Xcx7qb2h/wBY+QVaUD2h394/MU29pH4gfVNhdFAALmF21coCUupIhApceacOIcQGFzi0XguMA7TGyaSFB09sGEiV2/p+wSIBCEIP/9k="/>
          <p:cNvSpPr>
            <a:spLocks noChangeAspect="1" noChangeArrowheads="1"/>
          </p:cNvSpPr>
          <p:nvPr/>
        </p:nvSpPr>
        <p:spPr bwMode="auto">
          <a:xfrm>
            <a:off x="307975" y="-998538"/>
            <a:ext cx="19621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4" name="Picture 6" descr="http://whatscookingamerica.net/Foto4/BoilingWat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9" y="2971800"/>
            <a:ext cx="292765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www.racingyachtmanagement.com/blog/wp-content/uploads/2010/03/freezing-salt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62299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Cohesive </a:t>
            </a:r>
            <a:r>
              <a:rPr lang="en-US" dirty="0" smtClean="0"/>
              <a:t>forces are also the reason that water expands when it freezes. 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hydrogen bonds between water molecules are frozen in place, which makes </a:t>
            </a:r>
            <a:r>
              <a:rPr lang="en-US" dirty="0" smtClean="0"/>
              <a:t>the molecules </a:t>
            </a:r>
            <a:r>
              <a:rPr lang="en-US" dirty="0" smtClean="0"/>
              <a:t>less mobile, causing them to remain farther apart.</a:t>
            </a:r>
          </a:p>
          <a:p>
            <a:endParaRPr lang="en-US" dirty="0"/>
          </a:p>
        </p:txBody>
      </p:sp>
      <p:sp>
        <p:nvSpPr>
          <p:cNvPr id="2" name="AutoShape 2" descr="data:image/jpeg;base64,/9j/4AAQSkZJRgABAQAAAQABAAD/2wCEAAkGBhESEBQUEBQSFBQUFRQWFBYYFRcQFhYUFBUVFBkWFRQXHCYeFxkkGhgXHy8gIycpLC0tFx8xNTArQSYrLCkBCQoKDgwOGg8PGjIiHyUtKiwyLjYxMioyMS8pLCw0KSwsMCwuMiwsLCs0LCwsMjQsLSwsKiwsLDQpLSwqKiwsLP/AABEIAKIBOAMBIgACEQEDEQH/xAAbAAEAAgMBAQAAAAAAAAAAAAAABQYBBAcDAv/EAEUQAAIBAwIDBAQLBgQFBQAAAAECAwAEERIhBRMxBiJBUTJhcZMHFBUWI0JSVIHR0jNTcnSRszRjgqEkYpKxsiVDc6LC/8QAGwEBAAIDAQEAAAAAAAAAAAAAAAEFAgQGAwf/xAAyEQABBAECAwUIAgIDAAAAAAABAAIDEQQSIQUxQRNRYXGBFCKRobHB0fAy4SPxBkJi/9oADAMBAAIRAxEAPwDuNKUrFEpSlESlKURKUpREpSlESlKURKUpREpSlESlKURKUpREpSlESlKURKUpREpSlESlKURKUpREpSlESlKURKUpRENKGlQiUpWKlFz2z7T8WnMzQmwWNJ54lDxzM2IZCmSVfG+KzFx3jTTtEG4blY1djy5wBrZlUY15J7rH1beda/Zi5SO3uXkIVVvL4knwHPb+vs8azfcFvbh1uIcWvd094GWSSPJYcyMMojwSSNye8QcdAy5GQQaro+p+QtY092zFmx7UcZklmizw5WhKZ+jnIYPqwQQ/mjDHqre+U+Nfb4b7q4/XUJwvm2RkacCbmMDJKgKuoUEL9ESdSLk+ic7k4OatcUqsoZSGVgCpByCCMgg+WKnh80OXEHNcHHr/AKUmOWMDtBuo/wCU+Nfb4b7q4/XT5T419vhvurj9dSdKsOwYsbKjPlPjX2+G+6uP11g8V40Bkvw3b/KuP11KVp3t/pZY40MsrglYxgd0bF3Y7Imdsnr0ANYPjiY0udsAgJPJQ79quNizFyPk4qyawmiYMVIyu+vGSMHHr61uWvHOMSRo6Pw3S6qy/RXHRgCPr+uoO87J36RcozosXRY9DvpTP7MS6wSANg2nPqqd4PxZSRA6cl1XuKDrRkQAfRvgE4GMqQCOu43qmwcyGaZ0T3i+g3H1AUtinALnDZenynxr7fDfdXH66fKfGvt8N91cfrqTpV52DFFlRnynxr7fDfdXH66fKfGvt8N91cfrqTrDMACTgAbknYADxJp2DEsqFk49xoTRxBuGlpA7Z5c4CpHpBJ7+5JZQB7fKvFO0/GfjLW5PDgwTWG5c5VgGVWHp5BBZf60vbK5vOXLaDkiPVoncEmRGxqCwDBMZwpDMwPdBA89Cxt7i1meafFyWULlAYnRM6iEjZmD5IBPeB7oxnoaGbOgjyhGXgN9frVfNZCKdxGkbfvqp35T419vhvurj9dPlPjX2+G+6uP11u2l0kqK8ZDKwyCP6eO4Ocgg9CMV7VeiFh3CxsqM+U+Nfb4b7q4/XT5T419vhvurj9dSdKnsGJZUU/FuMgEl+GgAZP0VxsBufr1oS9qeNraC5xw/DIHCaJtWlhqH18asY289s1L3l9hhFGhllcEiMEAaeheRjsieGdyegB3qr3vZK/WLlG4RYuix8t2Kx/uxNrBOF7urTn1VTcTyY8UCnV38z9AaQsleP8YU9b8a4y6K6vw3S6qy/RXA7rAMPr+RFT3Yjjk11bM9wIxIk08TcsMEPKkKZAYk74qC4RxdWIhdOU6r3FB1IyKAPonwM4GMqQCPLG9b/AMGf+Fm/nb3++1buqKSMSRGweqzLXNNO5q3UpSvJEpSlESlKURKUpREpSlESlKURDShpRErFZrFEXJuAsGkWNvQ+P8RmYeBMM4VQfY0ob2oK6drGPDFcZVjE3OjaR2+UL1DCDqDLJOyHQvg3Rtuunfzq4W3HQ6Ao2VPkfLqD5EeR3Fc5xPOfBNqDbbQHkRf1tbWMwTAhvMHdbPF8ajjzrU7JvhJo/qxzEJ6ldEl0j1Au1anEeJqBknqQABuWY9FUDdmPkK0+FWQNk1wLiaKeRmkKh8LGwOgIYsYbSFAOrO4PStPgMjoZnZDx7p29T+FsZ72wwAP5q6UqC4HxS6vII3t40UFRrlkDaC42YRRgguM53LAeGWwazcSXsR3aGTHVTGYSf4XVmx+Kmuym4viQkB7qvwNfGqVdHC+QW1Tla3ZB1Z7iQ+nJK6j1Rwu0SKPVhS3tdqhrPigvJnj5slusUaF0BVJTI5fZm37qhQe76WsHONqiuC8VME80LOzLzNUcpwNTS6nMbMMDXnLAbZB9VVvF824x2PvaSHHuI/TaQaTL2Ttj910firDlnOM+FUHtCdKGRdmiPMQ+TJv/AEIyp9TEVLTcTyNzVc4tcLM6W+oqJXVJXAzy0YM25OwZgpCg+ZONq48TSZeW17G1VfLqrpkfYxuL+VK9Bs7joazVZvr5rS5iVJJrhJiVMZIlfXpZlMZwMbrggnSAc7YqVmsb8rrLRQj7CpzyP4nYgE+xR+PWvoR4rjtj1uJ8qJPnteyoIv8AL/FSNRPaE5SKM+jNMiP60VXmZfYwjKn1NUfe9o57aN2nRJAqsVdAUwwBxzYyThc4yynbyHWtTtTbtFbpOtzJLJGyyFGK8tyOqqgXuZBZRjz3zXjNxOCbHJhdZcCB4GuvcspB2Dh2i6XEw0jGMYqtcb0ljio6y48GXukjBIZTlWVh1VlO6sPEGte/4moUsxAA3JJwB7TXA5mW+dohLKIO/p3K7hxyHagdl99mn0zXEY9HEcoHk0hkRse0xg+0mrDVN4FZCZLidpp4H1FFRSIiqxZ0l1ZckksWwdgGG1SPZ7jF1dRaYkV5I2eOWZ8pFlGIBCru7EYJVSAD4jpXdcNy2xY7YpTTmjf8eaqMiRkmQ5rP3vVhpULdfHoju0D/APKYmiB9jiRivtIavCz4gbuV0d5bYQohZVZVdnfXvzMHMYCjGnGSTnpitiPjGJIHaHbjpRB+BpYyROjbqcNlMdjmDGeQ+nJLIM+ISJ2hVR6gFz7WJ8amOLMOXvjPhXOeBcWME00DOzAS5jlO2oy5cxswAGvOSB4hvUan5uKZG5ri8/Pe0yRuZeokg+B5fDkrDHiErWyMOyie0D6FMq+lCeap9cfeI/FdS+xjVo+DUf8ADT/zt7/faqXxOdZ5Y7fUVEsipK4GeWpDPgkjAZtJUA+ZONquXwZLi0mGScXl5uTkn6dtyfE1acBD2QFrupsKM9zdYYOYG6t9K5fxOSW7ueMmSe4i+T4o/ioimeBUbkPKZGVCA5LAelnbascH7ecVuWhhto7RpDw+3unM3MTUzOEfGg4Geo2GM10C0F1Glch7Wdsb24hneJkght+JRWndMgnZo3UO3MVgoQk406enU+clxL4TroXF18XiWSO1uBAYRBcyzTaSolZZkHKjIzsrZzjfqKIumUqiW3aziM1/dRQR2hgs7iJJSxkWUwumtmTGVLDB9u23jUd2a+Ey6upLd+SrQXMroUSC51wJlgkj3BHJkGR3guMZHkaIumUrknzwvLx+F3OpIrefiDokcZkWQxoZExM2rS4OknGkYwOvh1uiJSlKhEpSlEQ0oaURKxWaxRFy7sfwaEvcTlS0gvL0KSxIX6ZxlF6KSPHGamrzs9bysXZMOerozRMf4ihGr8c1pdjv2Vx/O3v996nqsGRsMYBApYA6TY2UfY8Bt4W1RxjXjGti0r4PgHckqPUMCoftX2btzDNLpZXYbhZHRCzkJrZFOCd8nzxvmrRWvxCzEsTxtsHUrkdRkbEesHf8Kl8LSwsACg+8fe3UxwhI0hRIwFVFCgDbAXYDH4VHcddSdvLeq7Y8ZcExy92ZPTXpnw5ifaRuoPrwcEEV93fEhgkkADcknAA8yT0r5fmZM3Z+yyMpw2J8vyryLHtwe07KJk4RFLex6tYLRyrqRzG3c0uNx1HpDBz6Qqz2vAoI4TEIwUbdw/0usnG7ls6jsOvkPKors3bGSQ3BBCaCkOdtQYqzyAfZOlQPPBPQjNkru+CY7osRvaD3t/Ouirs3QZy5vxUMeyVt4CUD7InlC/01ZA9hrbPBLfkmHlIIjuVA075zqyN9WQDqznIzmt6lWzYY2XpaBfgtZz3OFE2q9wDgsMHEiQZG0Qx6TI5lIMryhiM9No1H9avM0gCnJFUzjkLxyLcICwVdEygZbl5LK4A3bQxbIG+HY74rEfGQ6AqwZSNiDqBHqIriuLzS4WQ6mW11V06bhb2NA2Rg0dOizxVVOQQCDkEddj4Gozsp2ZtzDHI3Mcxu4VWkZ4wYpGVWCE42CjGcjasX/ECzCOMa5X9BP/032UHix/74FWThVgIIUiBzoXBbpqY5Zmx4ZYk/jU/8YxnkvkePd+/h5L14gGBjWHcj5LyvuAwTNqdO/jGtWaJ8eRZCCw9RyK87Xs1bIwbQXZTlWkdpip81DkhT6wM+upSldqYYy7WWi++t1Wa3VV7KA7RcAgZJZyHVxGzMUkaLWUQ41hdmOABnrgYzsKsXZC1jis4oo8AIgB9Zxkn1kkk59deM0QZSrDIYEEeYIwf9qrnD794D8XlJEiDCnpzY12WRPPbGodVOfUTz3HdcAZPG2wL1evI+n3WxixteSORKtfHWXA86onEeGpJcwai66naMlHMbFWjkYAkdQGUHf11M3HEcjrWnwSEzzrMP2MWrQ3hJKylMr5qqlhnoS23Q1y3DhJmZ4kDaHXy8fNWb42x47hJ1U1a8DgjhMIjBjYkuH+l1scZZy2dR2HXyHlWqeyVt4CUD7InlC/8AlkfgamaV9JdDG4AOaDXgqNriz+JpaLcDtzDyeUgiJzpA097OdQI3D531Zznxr0+C6ILZyqM4W8vAMnJwJmG58TW0K8Pgz/ws387e/wB9q8shoAFBBztbfGuwdpdSvJJzkaVVScRTPCs6LkBZlQgOACR54OK3bPsvbRXPxiNNMnIS3ABIQQoQVUJ0GMCpalaazVUvPgysJJJHZZhzZRO6LPIkRnBB5vKDadZxucVtS9h7c3Dzo9zC0rK8qxXEkMcrrjvOinrsAcYz41YaURRvDez8EE1xNGGD3LK8pLFgWQFRgH0dj4VocJ7D29tIGt3uURWZlgE8gt1Zsk4hzjGSTp6Z3xVhpUIqpafBnYRSRuizDlTGeJOfIYo5CSToiLaVBJ3GPAVa6UoiUpSiJSlKIhpQ0oiVis1iiLnfY79lcfzt7/fep6oHsd+yuP529/vvU9VpH/ALzKUpSs0UN2qhjNuS6IxBRUZhnlmR1j1gjBGNWdiM4qC4h2ft7Sa3eNnn1SJGyTObgHWwXWqtsjgnIwB0xViEE16rrDoW3OpGkdeYZeqsIkPd0dRrbOfAYwTB/MtrWVZEmld486BPpnQZ2yAoUqcbZB2zXM8SzoY5mOLqAO5qx8VmIJn0GGvX9+auFKj+EcWEwYMuiVMa0zqG+cMp+shwcH1EHcVIV0ccjZWh7DYKxc0tNFKUpWahKqsnA7Se5uTN9GYyqqsbtbltUayGV+WQZGJbAz0C+2p/iF6U0rGuuWQ6YkzgE4yWY/VRRuT+A3IFaV/2A530tzI8koXH0Za2UL10qIyGYA59NmPXpmqbi2Q1kRZuTzoC9v31WQje7+BpafYeNVhkVQvcmaPmAd6RVVGBkbq7DUVyfs1ZKq0AksVCx6pIE6xHDOq5JJjfqx8dL5J8wetmhmV1VkIZWAZSOhUjII/CvXhebDlQjszZGx6FZPgkioP38e9fdKUq0XmlRHalU+KuXRGxpxrXUELOqczzGnVq2I2B3qXqNEMt5zEiKpANUbyFVkMjbq6RowK6RupZgckEAbZrwyJmRMJcVLQSdlWuMdnra2aBkaSfMiI8csjTrIHdU9Bjp1b5AAxtjGNquwUDYYwNhjYYHl6qrE/YVbdkeOSYPH+zZn5wBxjZJAV6bbAHyIqS4RxhncxTACVRqBXIWRAcFlB3UgkArk4yCCc7UXCM6EudATT75EUvTsJmt1vOofGvipalKV0i8kFeHwZ/4Wb+dvf77V7ivD4M/wDCzfzt7/fatbJ/iFLVr8O7eMeOXXDpgoULGbZgCCzCGOWSNjnDHD6h0wAfVWlYfCvE0/Enk2s7IQiNlUs8rM7xsV37wZ10r4eOfLZ7SfBobp7iRZzDLJcQTwyKp1QmKBIHGdQzqVT5eHXFeV78E8brdxpJy4p4bOOEKuTCbP0WJJw+T1G3U+2tJZrY4p8ImLe8CxS293b2puFinVTqQjuuOW5BGdiMgg16H4RkRI1MM9xKLSO6uRCqYijdAxJ1uuSdyFGTgVrXPweXFwbuW7uIjPcWZs0McTJHHGTqLFWcszFt+orxu/guPOSaI2cjfFoYJVurY3KEwqEEsYDqUOBgjJoimZ/hCgMkMdrFPdyTQC5Cwqg0wN0dzIygEnYL19lYvvhEtohel0n/AOAWFphpXJ56hlCd7cjO+cfjWtL2IuIrpLqxmt4pPiyW0qPAWhKoQweNEkUxnP1ckYqP4/8ABnc3El8Uuo0S/SASgwF2DwKqjS2sAKcZOxO+PXRFJcP7ZSNe8QR11Q2sFrLGqhVkPOiMjAszBfDxIA868l+Fe05F1K0cw+KGHmoDDMSJzpRo3jkZHHXOG2wa1eMfBc04vh8YC/G47JFwhOk2gHpDV3lYjptWvd/BXNLHfB57dXvRaA8q3MUcZtmycJzCTkev8qIrl2f7QfGhIeRcwGN9BWePlFtgQy7kFSDUtXyi4AHkAK+qhEpSlEQ0oaVBRKxWaxUoud9jv2U/87ff33qernVlcmFy9vqaaTiN1G0QYhZVa4cYKnIBAy2rG2n21ez2TkkXVcTSM53KIzQxL6lVCC3tck+zpUniTImEaSSOg+u5AWEY7QkDotqo/tDKy2k7LkERvgjwyMZz4EZzUZNazW7ZhkfY7xyO0sbDyBYloz61OPMGo4pb3Vi01w7idw+r6Rk5O7KYlUEKoUbHbfBJzmtePjmPPEXMsHlXULLIYccBzuS6DwZ41hRFwAgCgdMAbDH4VpccnU9PCqZwPjrrDCLnMbuilWburKpAwynpqIwSvUZ6Ywa3b3jCKpLsqjzJA/71xGXNkBnssjN+/vHT4q4hhD6kadl8Wz6b6HT9cTRt615bSj+jRj/qPnVpqlcItUnunNyZYVSJTCutoGdZWYNI2khgPowApx1yRuBW9wCe6llmtoX1JEyn4xJ9KURwTy9zmR9sgt0B3zsK67g84xMcQzWCN/j0VbmTMkyNLN/6VnzSo2/7Mug1fGLpj9rnOm//AMaYj/8ArioW44rcRtHDLJ3JZVT4wAqSIpBJDADTqONKuAME9M4NbcfHMd0picC0+I5+VErE47gwvG4CmI5wvEQW6Lbrp/1yyByP+iKrRLfIFzkVzXjdqYry3Nm7ys3MUxvK0oZShkbS0hOk5jU9cZxnzrcHaOP0XbluPSR/onX2q2/49D4E1zvEcrIbK6eJtsd8iBXRe+GGZDaB3CkeJODmnZI/8KB4LJOq/wAImfGKrvEeMO8UhtRzSiMxYbxppBJLP0JHXQMk+rrWxxKGKytY5LSaVnQKcGV5FlBIJVoydPeJONIGC21OAh+I4yzAgO2H5XpxGeONjY7sq50zWpDwG5nXXNK8Od1hjbRpHgJJl7zN56SAPX1qKurKeAkxTS5H1JXa4RvUS5Lr7Vb8DXRTccx4XgPDqP8A2rb638lqsx3P5Vfcpm9kKxSMvpKjke0KSP8AevbsjcRraRKCBiNMevKg5qsWU6Xcc0k8ksTpIyJEsrRiLQBv3CNbN6Wo52ZcY8Yrs9xR4bdRNq5Ks6Rzn0GVHKASEegRjGTgHHXO1V3Fsp8ul+MNWiyR0IPX0+6YzmOkdE7Y/hdB41cqRgb4qoTti5tiOvOC/wCl0dWH9N/9I8qXPaCILkyJj+If7b71qWFsJ7xPjXMhiETyRDU0DyNnlszYwyqFb0dide+xwecwxPPljJc2g2ifRWkujGgdqPMK7VjNVfhE9w11La2zF4wFdZZCZeQpJUrudUhOMqpO2G3xgVM3vZd1XUbi6c+JEzxYP8ERVMf6a7ibjEMUevS499Dl57/S1Swt7UAg0pAV4fBn/hZv529/vtVZveK3MACNIWR3jTnEKJIQ7qpZsDS4wSAcZBxnUM4snwYKBaSgEkC8vMEnUSOc25J6n11LM+HMYHRG1m+N0T9LlcKVVbntuxvJba1tZrlrfl/GGV4ownNGpQokYF9t9q97Lt9ZST3UPNiU2vpsZEwyhNbsoBzpTox8CDUqFY6VDxdsLBs6bq3bDpGcSocSSZ0LserYOB6j5Vstx62AmJmiAgIE5LqBESMgSEnu7edQi36VVuI/CTw+JYGE8UizziEMsiAJtqZ3ydlUac/xr51Lv2ltAsjG4hCwhDKda4jEgBQuc7BgQR55oikqVEz9rLFJOU9zbrJlF0GVVbVINSDSTncYI9or7TtNZm4NuLiAzgkcrmLryNyunPpAb460RSdK0uK8at7ZNdzLHEpOAXYJlvIZ6n1CoLtL8ItpaQwSKyT/ABlwkISWNVbzcyM2lUXoWPQkURWqledvIWRWI0kgErkNgkZxkbHHmNq9KIhpQ0oiVis1iiLjvZ21iS7E2hdZu+KDV4llnTSMnp3OZXTvlKPGc/hVA4Pw4zW04UhZEv7142O4Didxhh4qQSp9TGsT9oBDhbrMDdMOcKx/y5PRkHs38wKouLMyoHieFuppAB2uiL7vNbmO1jxpJoqa4rMCSfOoTs/2ftpXuHkhRyJhgkZyeTETkdGw2eoNeacUa42tBzidtQ/ZKf8Anl6DHkMt6qs3COGiCFYwdR3Z2xjXIxyzY8MnoPAADwry/wCO4MwmdPK2gQefUle+Y5jYhGDZtbU0CupV1VlPVWAYH2g7Vq23BLaNtUcMKsOjCNQR7Djat2ldxQVQtHifBYLjTzk1Fc6WDNG656gOhDAHAyM42ry7C8qBJUUBRz589Tuszrgk5J7oUZJ8Kk6r/EraSCV5Y1Z4pMNIqgsyOAFMgUbsrADIG4Izg5OKbjMEr4e0gFuaQfMdy9sfRr97a+qtfE71dBAOc1Qu1aK1vKG3Ghv6jcf7gV6t2ogI/ax+zWoP9M5pZWbXbqxVhbqwYswK80qQyqgO5TIBLdCBgZySOIhhys/La4tqq9KVy1rIGEuP9qb4Z2ft4GLxx4cjBZneVgOpUNIzFRnwHlW/LCrekqtjpkBsezPSvulfT2tDRQC5+gOSwFwMDoOg8P6VV+KdnLWKS3dIwv8AxK57z6B9HKw0xltC5dU6AdatNanFOHiaJkzpJwVYblHUhlYDxwwG3j0rxyoe2icwcyDXmQsm0HAlT0PEEKg5A9VQHGLgMxIqAfjZh7t0BC48ScRtj60ch2YerZh4gV4vx1ZDph+mc9FjxIT7SNlHrYgCvmeV7bKRjSM3B7uavIYmD3w7ZfPDuBQT3U5lQtiOAnDvHklphhtDDUMKuxzVwhgVFCoAqqNIUDACjbAA8KjuAcKMMbGQgyyHVIRuBgYVFJ6hRtnxOTtnAlK+icNxjj4zGP8A5Vv++Cqcl7Xyuc1eEVhErakjjVvtKiq39QM15cS4TDOoWZAwBypyVZT0yrqQyn2Gtylb5AIorXKh+xcUNvLcoq6QZ2HUscBI9OWYlj3cHJPjVmv71NBAOc1VOLWckcpnhUuGCiZF3bKjCyIv1jp7pUbkKuM4wY49qYOhljB8iwVvxVsEH1Yr5/xUZeLLIxrbY42D59PRWuPGyRoo0R0Xr2gVWikDY0lGB9hBzUv8Dufk3cYPPuMjyOvcf1qBgtmvGAAYW+RzJCCodfGOPO7auhYbAZwSelp+DP8Aws387e/32re4Hhy48BfIKsigozXsJDWm6Vb7ddmbi5uebZWU8F4sqBb1Z4o4miUjvSKH1t3RjBTOwGSBive67NXanjUYt2cXsbtBKrRBCxt9HLILhlYtt0x666XSr1aC5p2g7EyDhll8WtUNzC9g86py45HFuuGUuSAxBJ6nzqL4n2L4hcJfyG30mS+tbpIGljbnRRIQ0RYEqDuNjtkePWuv0oi5/wBp7O6uhZXEdlKptb1ZHgZoBK8Qj0l1xIU67YLA92oLtR2Z4jI/F1htHdb9LRom5sKBOUi6kYFs6sgjbbbrXXaURUPgPY5jxK+lu7eN4pY7Dks4jkBeCHD6RuVIYDy6CoPgHYm4R1guo71hHfG5SWN7QW5PM1rMxb6fVjYrvn/t1ilEVN7YcIn+P2F5FE1wlr8YEkKlBIOcgVZIxIyqSCMHcHpiqzZ9h70JaM0OP/WHvHi1Ifi9u+e6SDg42yFz1rrFKIsCs0pUIhpQ0oiVis1iiLnfY/8AZXH87ff33r54pxeK1vBLdYEbQhIXbZVkDMZFydgzDRv4hceBrT7PTyFZIYSBJLfX/eI1CONZzrk0nqRqUAdMsM7A1ah2NtlBIXXIR3pJPpXb+Jm3/AbDwAryzsoNh7Jo1OrvpR2WvmaVd7IycyS5ljBFvI6GLwVnAcSOg8vQGR1KmrJVZu+HGBi9tiN87gbRyY+rIg2Oemr0h4HwM7w6+WaJJFBAYZweqkEhlPrDAg+yp4NxCLKi0MsFvMFZPxTA0b2O9bNKUq7XklYbODjr4e3wrNR9lYfHWcyMwtkYoqKSvOZThmdhuYwwKhehwScggVr5GQ2Bup3oO9ZNbqKqFzxWyNgYnC/Gh+1GAZzdfWP2y5fofZjwq8WHM5UfO/aaE5n8ekav98148W7KWyoNMUWnpjQu3s2qI4fdtBMkTMWhkOlNRLGOTHdXUdyjYIGehwBscDm+HcSYzKdDKC0u5b2F6Nwi1pka6/35qyUpSusXilKVp8TvTGg0ANI7COJScAu2cZI6KAGY+pTUOcGgudsAnNR/HrmOOa3e5GbcczORlFnOjltJnbpzApOwJ8yK0+AXCSX0z2oxAYxrK7RtMHXRjGxcLzM48CufCrGnYuFlzcHny43eQBlBPhHGe7GvqAz5k9agL3gSwsTb/QOPGMBVPqeMd1x7RnyIrksrijIcpsr2uDeV7fRezcIyusO3HT+1ZKVo8G4lz4tRAV1JSRRuFdcZwfFSCGHqYVvV1jHte0OabBXk5paaKUpSslCVSZOKWa200N0qG5Lyc4OAZGcsdJGe8w06dOPDAFWe2tGvJXUsyW8TaG0Eo00g9Iaxusa9NsFiDvgb54p2OtVTuwxaR4ctfyrmuL5wDCGtJDTuQfj50s/Zu1FF1fNY7PiUWsHP1c3lrr1elnH1v+bGM+vNbHwZ/wCFm/nb3++1QNldtbSpGzM0MjBBqJYxO2y4Y7lCe7g9CRjbIqe+DT/Czfzt7/fat6HMiy8dskXLl4+qzfC6F2ly3+JdvOH28zQTXCJKunUmHJGoBlzpU9QRU8DXNbCyuX7RcRME4hVVsDKphWbmpy/RDFhy+hGRnr6q8OzXCpZ5uJXAmuuda8QvBboJm5RGjuxtE2VKkkeXQVKxXUqVxLs5xMauGmKed7qQz/KqtLK5WIK2szxk4iKn0dlPlmvLhfElkjv7nh9zIsvxeVLK0+MSTzaF9O4dHdiJCASqjoMdaIu5UrivDZ2FpdyW15Ey/JshkhjuZ7iUTAArO/MGYZNypAx7NtpjsQjxcTtV5tw63HB455RJK8wM2uMagHJC4Gwx4Z86Ir6e1FppuGMyAWpxcE5HLOM97by8s17Jxy3Z4kWRS88ZliAydcYAJcervDr51zHtfwORuNm1UH4vxWO3e4IJGBZsS4GOmUVR/rqL7NXVzb2t/PNE0knDbb5OiAZ01ATOXfKd5cKYt1OcJ1HUEXa7y8SKN5JWCpGrO7HoqqCxJ9gBr7ilDKGU5DAEHzBGQa4JK7yQcVhhm58XxKCdRC9wY+Zq75XmyOx21BhqIOncbYExxi/j/wDTVjmU8PaGQs8l1cJC1yAoKS3CEspX6qkgA58sURdmpXH1s5ppODW015JNHMvEg80E0icyNEBjzJsX04xqPXHjk56twuw5EMcQeSQRqFDyNrdgoxl2wMn10RbRpQ0qESsVmsURcf7I8TRL6dcjUJbzu9DteSFvbkOnTy9VdFk40mnbOa5bwrhktzcSCMNGILy/bnae7qaWQBBn0wSe8B4DqDip15rmPaSCUn7UQM6H1jT3h7GUfj1rneI4+cJHTY7bDtjtfLawtvGdHINL9iD8Vv8AEZ85rS7JcatxGYzKgZp5tC565cjSD0ySCcZzvXg/Dbu5VlCtbqVI5j4D5IONEYJK7/WbGPAGtLjfHU+T/ivIkSSOILo5bdwquNQYDGM76gfYax4Ri5GBc8jD721fc9ycQyWNYI2e9ur5StHh/ZqWeJXvZHBKjEKMY0XYftCpBkfzyceAHiY6/wCzwhJ5LSRMOhV2IPtRiVYe0VeZHHYoCC5jtJ67fm14x45fte6mbm8jjAMjxxgnALusYz5ZYjetLsXxVUtkU+AION+8rFW/3Bqu2HaWBbif5QEayhY1jJxoMWjcxavR1PqJHXoDnSDXh2f4dMFlmtQDA8pKRH6PK6VzJCx7uC2djgHGQR46fEZJM4D2Ubt94Hv2/tYQyNZMYpBX2V84nxMMuB0qm8cuFGjLKv00GGJCgETI2STsAACfYDXs15Odhb3OfLl4H/WSE/HVitc25guIbi/VOUBIAvppDKdGh5HOxYrzBn0VOACc5qgx8DNln7edpGnflXLoFaPmix4iQbNK3290ki6o2R1PRlYOP6g4r6eVV9IgZ6ZIGfZnrVR4O/xviEosXEcLIPjEiYO+rucv6vMIDjVvgevGLVc9irVUJWJGbHeZ1Ert/E75Y/ia66Xi+mPU2Mk9Rdf7+Cp4G9qATsveoHiXE4jc22mSNijyhlV1Yq5j7upQcjZZBv548aieMWkkEUnxYsqEd+IE6Sme9yh/7b6c404Bz06EeHHL2zvBbxWOjmh4zGYwuqJQyktgeiFXPXbw8cVqO4pHxDHMcQNu2Phf1WcwOK9pcLBXSF40mPXVe4nc6iT51FSS3MXdlid8dJIlMqMPPSMvGfURjyJryC3M5xHE6A9ZJVMSqPMIe+59QGPMiuXnwuJTvEMjDt4bed8lbxdgz39QXt2a4hEs1wrSRqWkjCqXVWZhGM6VJyeq1aKoScRsrexe3uggnBfnawA8jliTJ5uG6gjIxgDpVm7NdmZJ7WJuIOzHlqBDqIUADYy4/ayEdc5A6AeJ6/FzPZohA5ptorzrnzVM6X2iZxAoKXrwur2OIBpXSNScZdlQE+QLHc1F8U7JQRH6KNIz9V4gIHH+qPB/rtUPZcdjguZPlBkZjGqwSMAoMYzrXfuq5YgtjGoadtsDCHj8chdGWEPHT+16TQGOPtBuFYOxnFVWEjIP0k2SCCC3OkJII6g5B/GpbiXFFZcLVA4FYTfTT2igwyS5SI/R6wEUNJCx2GTtg4DYzkdTvvxCbp8XutXlyW/8vR/HOK5zNx+IW4MaSx9nlZF8wt3GdFK1ryaPcdl5dophyzuB3owCSFAbmJgknoAcHPqq1fBi4a0mKkEG9vSCNwQZ2IIPlVSns5I5Ybm9QciNyWj2k0EodEsxGVwG8BkKSCSeotnwXyq1nKy4KteXjLjpgzMRj8KuOE4smJGY5BRO68cudskgazoOat+KYrNKt1qrGkUCjyFZpRFgKPIUxWaURYxTFZpRFgLTSPIYrNKIsYrNKURDShpUIlYrNKlFzPspfxKlwHkjU/Hb3Yuqn9u/gTU18qwfvofeJ+dTE/YvhzsWeztWZiSzGFCSSckkkbnNfHzE4Z9ytPcR/prabkaRVLGlFfKsH76H3ifnUZ2i4pCYV+liI51tqHMU90Txk7Z6dM+rNWj5icM+5WnuI/00+YnDPuVp7iP8qxkm1sLa5ilIFG14Wnam10DVNECB+8T86ieL8egckiWL3ifnU78xOGfcrT3Ef6afMThn3K09xH+Vc1Nwl80QidLsP/Pd6rabOGu1AKi8Kv4DeNmSEryO9l0xkSDT1OM+nVl+VoP30PvE/OpX5icM+5WnuI/yp8xOGfcrT3Ef6avMFvskIhG9dV5Tv7V+vkor5Vg/fQ+8T86HisH72H3ifnUr8xOGfcrT3Ef6afMThn3K09xH+mtz2nwXjpVX4VxyCK8uMyRYPKI76AaOUqjG/gytU9ddq7YqQssWT/mJ+dbXzE4Z9ytPcR/lT5icM+5WnuI/01QT4Mkkj3skoO3qrrbputgSAAAjkqZxHi8G/wBLF/1r+dbnZu/hW0gDSQhuUme+gPo7A79QMD8Ks/zE4Z9ytPcR/lT5icM+5WnuI/yr04Vgjh5cQ7VdeCznyO1aG1VKK+VYP30PvE/OnyrB++h94n51K/MThn3K09xH+mnzE4Z9ytPcR/pq79p8FqaVVu03EIGtJsSREhD0dCdIILgb53UMMVO2Paq20ANLFt/mJ+dbnzE4Z9ytPcR/lT5icM+5WnuI/wAqq82F2RI2RrtJFjld38O5erHBoIItQvFu0ED9JYsD/MT86rtrxCE3sX0kWAk+o61xg8vAO/2sf0q+fMThn3K09xH+VPmJwz7lae4j/Kq7G4T2WSMl0lm75V91se0/4zGBzUX8rQfvofeJ+dY+VYP30PvE/OpX5icM+5WnuI/00+YnDPuVp7iP9NdL7T4LS0qLHFoP30PvE/Ovr4MGBtJiCCDeXmCNxjnt0IqS+YnDPuVp7iP9NSlhw2GBBHBGkSAkhUUIoJ3Ow2rzkl1iqUgUtmlKV4KUpSlESlKURKUpREpSlESlKURDShpUIlKUrJEpSlQiUpSiJSlKIlKUoiUpSiJSlKIlKUoiUpSiJSlKIlKUoiUpSiJSlKlEpSlQiUpSiJSlKlEpSlQiUpSiJSlKIlKUoi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41338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ESEBQUEBQSFBQUFRQWFBYYFRcQFhYUFBUVFBkWFRQXHCYeFxkkGhgXHy8gIycpLC0tFx8xNTArQSYrLCkBCQoKDgwOGg8PGjIiHyUtKiwyLjYxMioyMS8pLCw0KSwsMCwuMiwsLCs0LCwsMjQsLSwsKiwsLDQpLSwqKiwsLP/AABEIAKIBOAMBIgACEQEDEQH/xAAbAAEAAgMBAQAAAAAAAAAAAAAABQYBBAcDAv/EAEUQAAIBAwIDBAQLBgQFBQAAAAECAwAEERIhBRMxBiJBUTJhcZMHFBUWI0JSVIHR0jNTcnSRszRjgqEkYpKxsiVDc6LC/8QAGwEBAAIDAQEAAAAAAAAAAAAAAAEFAgQGAwf/xAAyEQABBAECAwUIAgIDAAAAAAABAAIDEQQSIQUxQRNRYXGBFCKRobHB0fAy4SPxBkJi/9oADAMBAAIRAxEAPwDuNKUrFEpSlESlKURKUpREpSlESlKURKUpREpSlESlKURKUpREpSlESlKURKUpREpSlESlKURKUpREpSlESlKURKUpRENKGlQiUpWKlFz2z7T8WnMzQmwWNJ54lDxzM2IZCmSVfG+KzFx3jTTtEG4blY1djy5wBrZlUY15J7rH1beda/Zi5SO3uXkIVVvL4knwHPb+vs8azfcFvbh1uIcWvd094GWSSPJYcyMMojwSSNye8QcdAy5GQQaro+p+QtY092zFmx7UcZklmizw5WhKZ+jnIYPqwQQ/mjDHqre+U+Nfb4b7q4/XUJwvm2RkacCbmMDJKgKuoUEL9ESdSLk+ic7k4OatcUqsoZSGVgCpByCCMgg+WKnh80OXEHNcHHr/AKUmOWMDtBuo/wCU+Nfb4b7q4/XT5T419vhvurj9dSdKsOwYsbKjPlPjX2+G+6uP11g8V40Bkvw3b/KuP11KVp3t/pZY40MsrglYxgd0bF3Y7Imdsnr0ANYPjiY0udsAgJPJQ79quNizFyPk4qyawmiYMVIyu+vGSMHHr61uWvHOMSRo6Pw3S6qy/RXHRgCPr+uoO87J36RcozosXRY9DvpTP7MS6wSANg2nPqqd4PxZSRA6cl1XuKDrRkQAfRvgE4GMqQCOu43qmwcyGaZ0T3i+g3H1AUtinALnDZenynxr7fDfdXH66fKfGvt8N91cfrqTpV52DFFlRnynxr7fDfdXH66fKfGvt8N91cfrqTrDMACTgAbknYADxJp2DEsqFk49xoTRxBuGlpA7Z5c4CpHpBJ7+5JZQB7fKvFO0/GfjLW5PDgwTWG5c5VgGVWHp5BBZf60vbK5vOXLaDkiPVoncEmRGxqCwDBMZwpDMwPdBA89Cxt7i1meafFyWULlAYnRM6iEjZmD5IBPeB7oxnoaGbOgjyhGXgN9frVfNZCKdxGkbfvqp35T419vhvurj9dPlPjX2+G+6uP11u2l0kqK8ZDKwyCP6eO4Ocgg9CMV7VeiFh3CxsqM+U+Nfb4b7q4/XT5T419vhvurj9dSdKnsGJZUU/FuMgEl+GgAZP0VxsBufr1oS9qeNraC5xw/DIHCaJtWlhqH18asY289s1L3l9hhFGhllcEiMEAaeheRjsieGdyegB3qr3vZK/WLlG4RYuix8t2Kx/uxNrBOF7urTn1VTcTyY8UCnV38z9AaQsleP8YU9b8a4y6K6vw3S6qy/RXA7rAMPr+RFT3Yjjk11bM9wIxIk08TcsMEPKkKZAYk74qC4RxdWIhdOU6r3FB1IyKAPonwM4GMqQCPLG9b/AMGf+Fm/nb3++1buqKSMSRGweqzLXNNO5q3UpSvJEpSlESlKURKUpREpSlESlKURDShpRErFZrFEXJuAsGkWNvQ+P8RmYeBMM4VQfY0ob2oK6drGPDFcZVjE3OjaR2+UL1DCDqDLJOyHQvg3Rtuunfzq4W3HQ6Ao2VPkfLqD5EeR3Fc5xPOfBNqDbbQHkRf1tbWMwTAhvMHdbPF8ajjzrU7JvhJo/qxzEJ6ldEl0j1Au1anEeJqBknqQABuWY9FUDdmPkK0+FWQNk1wLiaKeRmkKh8LGwOgIYsYbSFAOrO4PStPgMjoZnZDx7p29T+FsZ72wwAP5q6UqC4HxS6vII3t40UFRrlkDaC42YRRgguM53LAeGWwazcSXsR3aGTHVTGYSf4XVmx+Kmuym4viQkB7qvwNfGqVdHC+QW1Tla3ZB1Z7iQ+nJK6j1Rwu0SKPVhS3tdqhrPigvJnj5slusUaF0BVJTI5fZm37qhQe76WsHONqiuC8VME80LOzLzNUcpwNTS6nMbMMDXnLAbZB9VVvF824x2PvaSHHuI/TaQaTL2Ttj910firDlnOM+FUHtCdKGRdmiPMQ+TJv/AEIyp9TEVLTcTyNzVc4tcLM6W+oqJXVJXAzy0YM25OwZgpCg+ZONq48TSZeW17G1VfLqrpkfYxuL+VK9Bs7joazVZvr5rS5iVJJrhJiVMZIlfXpZlMZwMbrggnSAc7YqVmsb8rrLRQj7CpzyP4nYgE+xR+PWvoR4rjtj1uJ8qJPnteyoIv8AL/FSNRPaE5SKM+jNMiP60VXmZfYwjKn1NUfe9o57aN2nRJAqsVdAUwwBxzYyThc4yynbyHWtTtTbtFbpOtzJLJGyyFGK8tyOqqgXuZBZRjz3zXjNxOCbHJhdZcCB4GuvcspB2Dh2i6XEw0jGMYqtcb0ljio6y48GXukjBIZTlWVh1VlO6sPEGte/4moUsxAA3JJwB7TXA5mW+dohLKIO/p3K7hxyHagdl99mn0zXEY9HEcoHk0hkRse0xg+0mrDVN4FZCZLidpp4H1FFRSIiqxZ0l1ZckksWwdgGG1SPZ7jF1dRaYkV5I2eOWZ8pFlGIBCru7EYJVSAD4jpXdcNy2xY7YpTTmjf8eaqMiRkmQ5rP3vVhpULdfHoju0D/APKYmiB9jiRivtIavCz4gbuV0d5bYQohZVZVdnfXvzMHMYCjGnGSTnpitiPjGJIHaHbjpRB+BpYyROjbqcNlMdjmDGeQ+nJLIM+ISJ2hVR6gFz7WJ8amOLMOXvjPhXOeBcWME00DOzAS5jlO2oy5cxswAGvOSB4hvUan5uKZG5ri8/Pe0yRuZeokg+B5fDkrDHiErWyMOyie0D6FMq+lCeap9cfeI/FdS+xjVo+DUf8ADT/zt7/faqXxOdZ5Y7fUVEsipK4GeWpDPgkjAZtJUA+ZONquXwZLi0mGScXl5uTkn6dtyfE1acBD2QFrupsKM9zdYYOYG6t9K5fxOSW7ueMmSe4i+T4o/ioimeBUbkPKZGVCA5LAelnbascH7ecVuWhhto7RpDw+3unM3MTUzOEfGg4Geo2GM10C0F1Glch7Wdsb24hneJkght+JRWndMgnZo3UO3MVgoQk406enU+clxL4TroXF18XiWSO1uBAYRBcyzTaSolZZkHKjIzsrZzjfqKIumUqiW3aziM1/dRQR2hgs7iJJSxkWUwumtmTGVLDB9u23jUd2a+Ey6upLd+SrQXMroUSC51wJlgkj3BHJkGR3guMZHkaIumUrknzwvLx+F3OpIrefiDokcZkWQxoZExM2rS4OknGkYwOvh1uiJSlKhEpSlEQ0oaURKxWaxRFy7sfwaEvcTlS0gvL0KSxIX6ZxlF6KSPHGamrzs9bysXZMOerozRMf4ihGr8c1pdjv2Vx/O3v996nqsGRsMYBApYA6TY2UfY8Bt4W1RxjXjGti0r4PgHckqPUMCoftX2btzDNLpZXYbhZHRCzkJrZFOCd8nzxvmrRWvxCzEsTxtsHUrkdRkbEesHf8Kl8LSwsACg+8fe3UxwhI0hRIwFVFCgDbAXYDH4VHcddSdvLeq7Y8ZcExy92ZPTXpnw5ifaRuoPrwcEEV93fEhgkkADcknAA8yT0r5fmZM3Z+yyMpw2J8vyryLHtwe07KJk4RFLex6tYLRyrqRzG3c0uNx1HpDBz6Qqz2vAoI4TEIwUbdw/0usnG7ls6jsOvkPKors3bGSQ3BBCaCkOdtQYqzyAfZOlQPPBPQjNkru+CY7osRvaD3t/Ouirs3QZy5vxUMeyVt4CUD7InlC/01ZA9hrbPBLfkmHlIIjuVA075zqyN9WQDqznIzmt6lWzYY2XpaBfgtZz3OFE2q9wDgsMHEiQZG0Qx6TI5lIMryhiM9No1H9avM0gCnJFUzjkLxyLcICwVdEygZbl5LK4A3bQxbIG+HY74rEfGQ6AqwZSNiDqBHqIriuLzS4WQ6mW11V06bhb2NA2Rg0dOizxVVOQQCDkEddj4Gozsp2ZtzDHI3Mcxu4VWkZ4wYpGVWCE42CjGcjasX/ECzCOMa5X9BP/032UHix/74FWThVgIIUiBzoXBbpqY5Zmx4ZYk/jU/8YxnkvkePd+/h5L14gGBjWHcj5LyvuAwTNqdO/jGtWaJ8eRZCCw9RyK87Xs1bIwbQXZTlWkdpip81DkhT6wM+upSldqYYy7WWi++t1Wa3VV7KA7RcAgZJZyHVxGzMUkaLWUQ41hdmOABnrgYzsKsXZC1jis4oo8AIgB9Zxkn1kkk59deM0QZSrDIYEEeYIwf9qrnD794D8XlJEiDCnpzY12WRPPbGodVOfUTz3HdcAZPG2wL1evI+n3WxixteSORKtfHWXA86onEeGpJcwai66naMlHMbFWjkYAkdQGUHf11M3HEcjrWnwSEzzrMP2MWrQ3hJKylMr5qqlhnoS23Q1y3DhJmZ4kDaHXy8fNWb42x47hJ1U1a8DgjhMIjBjYkuH+l1scZZy2dR2HXyHlWqeyVt4CUD7InlC/8AlkfgamaV9JdDG4AOaDXgqNriz+JpaLcDtzDyeUgiJzpA097OdQI3D531Zznxr0+C6ILZyqM4W8vAMnJwJmG58TW0K8Pgz/ws387e/wB9q8shoAFBBztbfGuwdpdSvJJzkaVVScRTPCs6LkBZlQgOACR54OK3bPsvbRXPxiNNMnIS3ABIQQoQVUJ0GMCpalaazVUvPgysJJJHZZhzZRO6LPIkRnBB5vKDadZxucVtS9h7c3Dzo9zC0rK8qxXEkMcrrjvOinrsAcYz41YaURRvDez8EE1xNGGD3LK8pLFgWQFRgH0dj4VocJ7D29tIGt3uURWZlgE8gt1Zsk4hzjGSTp6Z3xVhpUIqpafBnYRSRuizDlTGeJOfIYo5CSToiLaVBJ3GPAVa6UoiUpSiJSlKIhpQ0oiVis1iiLnfY79lcfzt7/fep6oHsd+yuP529/vvU9VpH/ALzKUpSs0UN2qhjNuS6IxBRUZhnlmR1j1gjBGNWdiM4qC4h2ft7Sa3eNnn1SJGyTObgHWwXWqtsjgnIwB0xViEE16rrDoW3OpGkdeYZeqsIkPd0dRrbOfAYwTB/MtrWVZEmld486BPpnQZ2yAoUqcbZB2zXM8SzoY5mOLqAO5qx8VmIJn0GGvX9+auFKj+EcWEwYMuiVMa0zqG+cMp+shwcH1EHcVIV0ccjZWh7DYKxc0tNFKUpWahKqsnA7Se5uTN9GYyqqsbtbltUayGV+WQZGJbAz0C+2p/iF6U0rGuuWQ6YkzgE4yWY/VRRuT+A3IFaV/2A530tzI8koXH0Za2UL10qIyGYA59NmPXpmqbi2Q1kRZuTzoC9v31WQje7+BpafYeNVhkVQvcmaPmAd6RVVGBkbq7DUVyfs1ZKq0AksVCx6pIE6xHDOq5JJjfqx8dL5J8wetmhmV1VkIZWAZSOhUjII/CvXhebDlQjszZGx6FZPgkioP38e9fdKUq0XmlRHalU+KuXRGxpxrXUELOqczzGnVq2I2B3qXqNEMt5zEiKpANUbyFVkMjbq6RowK6RupZgckEAbZrwyJmRMJcVLQSdlWuMdnra2aBkaSfMiI8csjTrIHdU9Bjp1b5AAxtjGNquwUDYYwNhjYYHl6qrE/YVbdkeOSYPH+zZn5wBxjZJAV6bbAHyIqS4RxhncxTACVRqBXIWRAcFlB3UgkArk4yCCc7UXCM6EudATT75EUvTsJmt1vOofGvipalKV0i8kFeHwZ/4Wb+dvf77V7ivD4M/wDCzfzt7/fatbJ/iFLVr8O7eMeOXXDpgoULGbZgCCzCGOWSNjnDHD6h0wAfVWlYfCvE0/Enk2s7IQiNlUs8rM7xsV37wZ10r4eOfLZ7SfBobp7iRZzDLJcQTwyKp1QmKBIHGdQzqVT5eHXFeV78E8brdxpJy4p4bOOEKuTCbP0WJJw+T1G3U+2tJZrY4p8ImLe8CxS293b2puFinVTqQjuuOW5BGdiMgg16H4RkRI1MM9xKLSO6uRCqYijdAxJ1uuSdyFGTgVrXPweXFwbuW7uIjPcWZs0McTJHHGTqLFWcszFt+orxu/guPOSaI2cjfFoYJVurY3KEwqEEsYDqUOBgjJoimZ/hCgMkMdrFPdyTQC5Cwqg0wN0dzIygEnYL19lYvvhEtohel0n/AOAWFphpXJ56hlCd7cjO+cfjWtL2IuIrpLqxmt4pPiyW0qPAWhKoQweNEkUxnP1ckYqP4/8ABnc3El8Uuo0S/SASgwF2DwKqjS2sAKcZOxO+PXRFJcP7ZSNe8QR11Q2sFrLGqhVkPOiMjAszBfDxIA868l+Fe05F1K0cw+KGHmoDDMSJzpRo3jkZHHXOG2wa1eMfBc04vh8YC/G47JFwhOk2gHpDV3lYjptWvd/BXNLHfB57dXvRaA8q3MUcZtmycJzCTkev8qIrl2f7QfGhIeRcwGN9BWePlFtgQy7kFSDUtXyi4AHkAK+qhEpSlEQ0oaVBRKxWaxUoud9jv2U/87ff33qernVlcmFy9vqaaTiN1G0QYhZVa4cYKnIBAy2rG2n21ez2TkkXVcTSM53KIzQxL6lVCC3tck+zpUniTImEaSSOg+u5AWEY7QkDotqo/tDKy2k7LkERvgjwyMZz4EZzUZNazW7ZhkfY7xyO0sbDyBYloz61OPMGo4pb3Vi01w7idw+r6Rk5O7KYlUEKoUbHbfBJzmtePjmPPEXMsHlXULLIYccBzuS6DwZ41hRFwAgCgdMAbDH4VpccnU9PCqZwPjrrDCLnMbuilWburKpAwynpqIwSvUZ6Ywa3b3jCKpLsqjzJA/71xGXNkBnssjN+/vHT4q4hhD6kadl8Wz6b6HT9cTRt615bSj+jRj/qPnVpqlcItUnunNyZYVSJTCutoGdZWYNI2khgPowApx1yRuBW9wCe6llmtoX1JEyn4xJ9KURwTy9zmR9sgt0B3zsK67g84xMcQzWCN/j0VbmTMkyNLN/6VnzSo2/7Mug1fGLpj9rnOm//AMaYj/8ArioW44rcRtHDLJ3JZVT4wAqSIpBJDADTqONKuAME9M4NbcfHMd0picC0+I5+VErE47gwvG4CmI5wvEQW6Lbrp/1yyByP+iKrRLfIFzkVzXjdqYry3Nm7ys3MUxvK0oZShkbS0hOk5jU9cZxnzrcHaOP0XbluPSR/onX2q2/49D4E1zvEcrIbK6eJtsd8iBXRe+GGZDaB3CkeJODmnZI/8KB4LJOq/wAImfGKrvEeMO8UhtRzSiMxYbxppBJLP0JHXQMk+rrWxxKGKytY5LSaVnQKcGV5FlBIJVoydPeJONIGC21OAh+I4yzAgO2H5XpxGeONjY7sq50zWpDwG5nXXNK8Od1hjbRpHgJJl7zN56SAPX1qKurKeAkxTS5H1JXa4RvUS5Lr7Vb8DXRTccx4XgPDqP8A2rb638lqsx3P5Vfcpm9kKxSMvpKjke0KSP8AevbsjcRraRKCBiNMevKg5qsWU6Xcc0k8ksTpIyJEsrRiLQBv3CNbN6Wo52ZcY8Yrs9xR4bdRNq5Ks6Rzn0GVHKASEegRjGTgHHXO1V3Fsp8ul+MNWiyR0IPX0+6YzmOkdE7Y/hdB41cqRgb4qoTti5tiOvOC/wCl0dWH9N/9I8qXPaCILkyJj+If7b71qWFsJ7xPjXMhiETyRDU0DyNnlszYwyqFb0dide+xwecwxPPljJc2g2ifRWkujGgdqPMK7VjNVfhE9w11La2zF4wFdZZCZeQpJUrudUhOMqpO2G3xgVM3vZd1XUbi6c+JEzxYP8ERVMf6a7ibjEMUevS499Dl57/S1Swt7UAg0pAV4fBn/hZv529/vtVZveK3MACNIWR3jTnEKJIQ7qpZsDS4wSAcZBxnUM4snwYKBaSgEkC8vMEnUSOc25J6n11LM+HMYHRG1m+N0T9LlcKVVbntuxvJba1tZrlrfl/GGV4ownNGpQokYF9t9q97Lt9ZST3UPNiU2vpsZEwyhNbsoBzpTox8CDUqFY6VDxdsLBs6bq3bDpGcSocSSZ0LserYOB6j5Vstx62AmJmiAgIE5LqBESMgSEnu7edQi36VVuI/CTw+JYGE8UizziEMsiAJtqZ3ydlUac/xr51Lv2ltAsjG4hCwhDKda4jEgBQuc7BgQR55oikqVEz9rLFJOU9zbrJlF0GVVbVINSDSTncYI9or7TtNZm4NuLiAzgkcrmLryNyunPpAb460RSdK0uK8at7ZNdzLHEpOAXYJlvIZ6n1CoLtL8ItpaQwSKyT/ABlwkISWNVbzcyM2lUXoWPQkURWqledvIWRWI0kgErkNgkZxkbHHmNq9KIhpQ0oiVis1iiLjvZ21iS7E2hdZu+KDV4llnTSMnp3OZXTvlKPGc/hVA4Pw4zW04UhZEv7142O4Didxhh4qQSp9TGsT9oBDhbrMDdMOcKx/y5PRkHs38wKouLMyoHieFuppAB2uiL7vNbmO1jxpJoqa4rMCSfOoTs/2ftpXuHkhRyJhgkZyeTETkdGw2eoNeacUa42tBzidtQ/ZKf8Anl6DHkMt6qs3COGiCFYwdR3Z2xjXIxyzY8MnoPAADwry/wCO4MwmdPK2gQefUle+Y5jYhGDZtbU0CupV1VlPVWAYH2g7Vq23BLaNtUcMKsOjCNQR7Djat2ldxQVQtHifBYLjTzk1Fc6WDNG656gOhDAHAyM42ry7C8qBJUUBRz589Tuszrgk5J7oUZJ8Kk6r/EraSCV5Y1Z4pMNIqgsyOAFMgUbsrADIG4Izg5OKbjMEr4e0gFuaQfMdy9sfRr97a+qtfE71dBAOc1Qu1aK1vKG3Ghv6jcf7gV6t2ogI/ax+zWoP9M5pZWbXbqxVhbqwYswK80qQyqgO5TIBLdCBgZySOIhhys/La4tqq9KVy1rIGEuP9qb4Z2ft4GLxx4cjBZneVgOpUNIzFRnwHlW/LCrekqtjpkBsezPSvulfT2tDRQC5+gOSwFwMDoOg8P6VV+KdnLWKS3dIwv8AxK57z6B9HKw0xltC5dU6AdatNanFOHiaJkzpJwVYblHUhlYDxwwG3j0rxyoe2icwcyDXmQsm0HAlT0PEEKg5A9VQHGLgMxIqAfjZh7t0BC48ScRtj60ch2YerZh4gV4vx1ZDph+mc9FjxIT7SNlHrYgCvmeV7bKRjSM3B7uavIYmD3w7ZfPDuBQT3U5lQtiOAnDvHklphhtDDUMKuxzVwhgVFCoAqqNIUDACjbAA8KjuAcKMMbGQgyyHVIRuBgYVFJ6hRtnxOTtnAlK+icNxjj4zGP8A5Vv++Cqcl7Xyuc1eEVhErakjjVvtKiq39QM15cS4TDOoWZAwBypyVZT0yrqQyn2Gtylb5AIorXKh+xcUNvLcoq6QZ2HUscBI9OWYlj3cHJPjVmv71NBAOc1VOLWckcpnhUuGCiZF3bKjCyIv1jp7pUbkKuM4wY49qYOhljB8iwVvxVsEH1Yr5/xUZeLLIxrbY42D59PRWuPGyRoo0R0Xr2gVWikDY0lGB9hBzUv8Dufk3cYPPuMjyOvcf1qBgtmvGAAYW+RzJCCodfGOPO7auhYbAZwSelp+DP8Aws387e/32re4Hhy48BfIKsigozXsJDWm6Vb7ddmbi5uebZWU8F4sqBb1Z4o4miUjvSKH1t3RjBTOwGSBive67NXanjUYt2cXsbtBKrRBCxt9HLILhlYtt0x666XSr1aC5p2g7EyDhll8WtUNzC9g86py45HFuuGUuSAxBJ6nzqL4n2L4hcJfyG30mS+tbpIGljbnRRIQ0RYEqDuNjtkePWuv0oi5/wBp7O6uhZXEdlKptb1ZHgZoBK8Qj0l1xIU67YLA92oLtR2Z4jI/F1htHdb9LRom5sKBOUi6kYFs6sgjbbbrXXaURUPgPY5jxK+lu7eN4pY7Dks4jkBeCHD6RuVIYDy6CoPgHYm4R1guo71hHfG5SWN7QW5PM1rMxb6fVjYrvn/t1ilEVN7YcIn+P2F5FE1wlr8YEkKlBIOcgVZIxIyqSCMHcHpiqzZ9h70JaM0OP/WHvHi1Ifi9u+e6SDg42yFz1rrFKIsCs0pUIhpQ0oiVis1iiLnfY/8AZXH87ff33r54pxeK1vBLdYEbQhIXbZVkDMZFydgzDRv4hceBrT7PTyFZIYSBJLfX/eI1CONZzrk0nqRqUAdMsM7A1ah2NtlBIXXIR3pJPpXb+Jm3/AbDwAryzsoNh7Jo1OrvpR2WvmaVd7IycyS5ljBFvI6GLwVnAcSOg8vQGR1KmrJVZu+HGBi9tiN87gbRyY+rIg2Oemr0h4HwM7w6+WaJJFBAYZweqkEhlPrDAg+yp4NxCLKi0MsFvMFZPxTA0b2O9bNKUq7XklYbODjr4e3wrNR9lYfHWcyMwtkYoqKSvOZThmdhuYwwKhehwScggVr5GQ2Bup3oO9ZNbqKqFzxWyNgYnC/Gh+1GAZzdfWP2y5fofZjwq8WHM5UfO/aaE5n8ekav98148W7KWyoNMUWnpjQu3s2qI4fdtBMkTMWhkOlNRLGOTHdXUdyjYIGehwBscDm+HcSYzKdDKC0u5b2F6Nwi1pka6/35qyUpSusXilKVp8TvTGg0ANI7COJScAu2cZI6KAGY+pTUOcGgudsAnNR/HrmOOa3e5GbcczORlFnOjltJnbpzApOwJ8yK0+AXCSX0z2oxAYxrK7RtMHXRjGxcLzM48CufCrGnYuFlzcHny43eQBlBPhHGe7GvqAz5k9agL3gSwsTb/QOPGMBVPqeMd1x7RnyIrksrijIcpsr2uDeV7fRezcIyusO3HT+1ZKVo8G4lz4tRAV1JSRRuFdcZwfFSCGHqYVvV1jHte0OabBXk5paaKUpSslCVSZOKWa200N0qG5Lyc4OAZGcsdJGe8w06dOPDAFWe2tGvJXUsyW8TaG0Eo00g9Iaxusa9NsFiDvgb54p2OtVTuwxaR4ctfyrmuL5wDCGtJDTuQfj50s/Zu1FF1fNY7PiUWsHP1c3lrr1elnH1v+bGM+vNbHwZ/wCFm/nb3++1QNldtbSpGzM0MjBBqJYxO2y4Y7lCe7g9CRjbIqe+DT/Czfzt7/fat6HMiy8dskXLl4+qzfC6F2ly3+JdvOH28zQTXCJKunUmHJGoBlzpU9QRU8DXNbCyuX7RcRME4hVVsDKphWbmpy/RDFhy+hGRnr6q8OzXCpZ5uJXAmuuda8QvBboJm5RGjuxtE2VKkkeXQVKxXUqVxLs5xMauGmKed7qQz/KqtLK5WIK2szxk4iKn0dlPlmvLhfElkjv7nh9zIsvxeVLK0+MSTzaF9O4dHdiJCASqjoMdaIu5UrivDZ2FpdyW15Ey/JshkhjuZ7iUTAArO/MGYZNypAx7NtpjsQjxcTtV5tw63HB455RJK8wM2uMagHJC4Gwx4Z86Ir6e1FppuGMyAWpxcE5HLOM97by8s17Jxy3Z4kWRS88ZliAydcYAJcervDr51zHtfwORuNm1UH4vxWO3e4IJGBZsS4GOmUVR/rqL7NXVzb2t/PNE0knDbb5OiAZ01ATOXfKd5cKYt1OcJ1HUEXa7y8SKN5JWCpGrO7HoqqCxJ9gBr7ilDKGU5DAEHzBGQa4JK7yQcVhhm58XxKCdRC9wY+Zq75XmyOx21BhqIOncbYExxi/j/wDTVjmU8PaGQs8l1cJC1yAoKS3CEspX6qkgA58sURdmpXH1s5ppODW015JNHMvEg80E0icyNEBjzJsX04xqPXHjk56twuw5EMcQeSQRqFDyNrdgoxl2wMn10RbRpQ0qESsVmsURcf7I8TRL6dcjUJbzu9DteSFvbkOnTy9VdFk40mnbOa5bwrhktzcSCMNGILy/bnae7qaWQBBn0wSe8B4DqDip15rmPaSCUn7UQM6H1jT3h7GUfj1rneI4+cJHTY7bDtjtfLawtvGdHINL9iD8Vv8AEZ85rS7JcatxGYzKgZp5tC565cjSD0ySCcZzvXg/Dbu5VlCtbqVI5j4D5IONEYJK7/WbGPAGtLjfHU+T/ivIkSSOILo5bdwquNQYDGM76gfYax4Ri5GBc8jD721fc9ycQyWNYI2e9ur5StHh/ZqWeJXvZHBKjEKMY0XYftCpBkfzyceAHiY6/wCzwhJ5LSRMOhV2IPtRiVYe0VeZHHYoCC5jtJ67fm14x45fte6mbm8jjAMjxxgnALusYz5ZYjetLsXxVUtkU+AION+8rFW/3Bqu2HaWBbif5QEayhY1jJxoMWjcxavR1PqJHXoDnSDXh2f4dMFlmtQDA8pKRH6PK6VzJCx7uC2djgHGQR46fEZJM4D2Ubt94Hv2/tYQyNZMYpBX2V84nxMMuB0qm8cuFGjLKv00GGJCgETI2STsAACfYDXs15Odhb3OfLl4H/WSE/HVitc25guIbi/VOUBIAvppDKdGh5HOxYrzBn0VOACc5qgx8DNln7edpGnflXLoFaPmix4iQbNK3290ki6o2R1PRlYOP6g4r6eVV9IgZ6ZIGfZnrVR4O/xviEosXEcLIPjEiYO+rucv6vMIDjVvgevGLVc9irVUJWJGbHeZ1Ert/E75Y/ia66Xi+mPU2Mk9Rdf7+Cp4G9qATsveoHiXE4jc22mSNijyhlV1Yq5j7upQcjZZBv548aieMWkkEUnxYsqEd+IE6Sme9yh/7b6c404Bz06EeHHL2zvBbxWOjmh4zGYwuqJQyktgeiFXPXbw8cVqO4pHxDHMcQNu2Phf1WcwOK9pcLBXSF40mPXVe4nc6iT51FSS3MXdlid8dJIlMqMPPSMvGfURjyJryC3M5xHE6A9ZJVMSqPMIe+59QGPMiuXnwuJTvEMjDt4bed8lbxdgz39QXt2a4hEs1wrSRqWkjCqXVWZhGM6VJyeq1aKoScRsrexe3uggnBfnawA8jliTJ5uG6gjIxgDpVm7NdmZJ7WJuIOzHlqBDqIUADYy4/ayEdc5A6AeJ6/FzPZohA5ptorzrnzVM6X2iZxAoKXrwur2OIBpXSNScZdlQE+QLHc1F8U7JQRH6KNIz9V4gIHH+qPB/rtUPZcdjguZPlBkZjGqwSMAoMYzrXfuq5YgtjGoadtsDCHj8chdGWEPHT+16TQGOPtBuFYOxnFVWEjIP0k2SCCC3OkJII6g5B/GpbiXFFZcLVA4FYTfTT2igwyS5SI/R6wEUNJCx2GTtg4DYzkdTvvxCbp8XutXlyW/8vR/HOK5zNx+IW4MaSx9nlZF8wt3GdFK1ryaPcdl5dophyzuB3owCSFAbmJgknoAcHPqq1fBi4a0mKkEG9vSCNwQZ2IIPlVSns5I5Ybm9QciNyWj2k0EodEsxGVwG8BkKSCSeotnwXyq1nKy4KteXjLjpgzMRj8KuOE4smJGY5BRO68cudskgazoOat+KYrNKt1qrGkUCjyFZpRFgKPIUxWaURYxTFZpRFgLTSPIYrNKIsYrNKURDShpUIlYrNKlFzPspfxKlwHkjU/Hb3Yuqn9u/gTU18qwfvofeJ+dTE/YvhzsWeztWZiSzGFCSSckkkbnNfHzE4Z9ytPcR/prabkaRVLGlFfKsH76H3ifnUZ2i4pCYV+liI51tqHMU90Txk7Z6dM+rNWj5icM+5WnuI/00+YnDPuVp7iP8qxkm1sLa5ilIFG14Wnam10DVNECB+8T86ieL8egckiWL3ifnU78xOGfcrT3Ef6afMThn3K09xH+Vc1Nwl80QidLsP/Pd6rabOGu1AKi8Kv4DeNmSEryO9l0xkSDT1OM+nVl+VoP30PvE/OpX5icM+5WnuI/yp8xOGfcrT3Ef6avMFvskIhG9dV5Tv7V+vkor5Vg/fQ+8T86HisH72H3ifnUr8xOGfcrT3Ef6afMThn3K09xH+mtz2nwXjpVX4VxyCK8uMyRYPKI76AaOUqjG/gytU9ddq7YqQssWT/mJ+dbXzE4Z9ytPcR/lT5icM+5WnuI/01QT4Mkkj3skoO3qrrbputgSAAAjkqZxHi8G/wBLF/1r+dbnZu/hW0gDSQhuUme+gPo7A79QMD8Ks/zE4Z9ytPcR/lT5icM+5WnuI/yr04Vgjh5cQ7VdeCznyO1aG1VKK+VYP30PvE/OnyrB++h94n51K/MThn3K09xH+mnzE4Z9ytPcR/pq79p8FqaVVu03EIGtJsSREhD0dCdIILgb53UMMVO2Paq20ANLFt/mJ+dbnzE4Z9ytPcR/lT5icM+5WnuI/wAqq82F2RI2RrtJFjld38O5erHBoIItQvFu0ED9JYsD/MT86rtrxCE3sX0kWAk+o61xg8vAO/2sf0q+fMThn3K09xH+VPmJwz7lae4j/Kq7G4T2WSMl0lm75V91se0/4zGBzUX8rQfvofeJ+dY+VYP30PvE/OpX5icM+5WnuI/00+YnDPuVp7iP9NdL7T4LS0qLHFoP30PvE/Ovr4MGBtJiCCDeXmCNxjnt0IqS+YnDPuVp7iP9NSlhw2GBBHBGkSAkhUUIoJ3Ow2rzkl1iqUgUtmlKV4KUpSlESlKURKUpREpSlESlKURDShpUIlKUrJEpSlQiUpSiJSlKIlKUoiUpSiJSlKIlKUoiUpSiJSlKIlKUoiUpSiJSlKlEpSlQiUpSiJSlKlEpSlQiUpSiJSlKIlKUoi//2Q=="/>
          <p:cNvSpPr>
            <a:spLocks noChangeAspect="1" noChangeArrowheads="1"/>
          </p:cNvSpPr>
          <p:nvPr/>
        </p:nvSpPr>
        <p:spPr bwMode="auto">
          <a:xfrm>
            <a:off x="307975" y="-876300"/>
            <a:ext cx="41338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www.physicalgeography.net/fundamentals/images/water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5054"/>
            <a:ext cx="41338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farm9.staticflickr.com/8150/7374848996_183a8fa7c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9" y="3124200"/>
            <a:ext cx="4953893" cy="33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Movement of molecules</a:t>
            </a:r>
          </a:p>
          <a:p>
            <a:r>
              <a:rPr lang="en-US" dirty="0" smtClean="0"/>
              <a:t>Molecules </a:t>
            </a:r>
            <a:r>
              <a:rPr lang="en-US" dirty="0" smtClean="0"/>
              <a:t>of all substances are constantly in motion and are constantly trying to </a:t>
            </a:r>
            <a:r>
              <a:rPr lang="en-US" dirty="0" smtClean="0"/>
              <a:t>distribute themselves </a:t>
            </a:r>
            <a:r>
              <a:rPr lang="en-US" dirty="0" smtClean="0"/>
              <a:t>evenly.  They do this spontaneously without the use of energy</a:t>
            </a:r>
            <a:endParaRPr lang="en-US" dirty="0"/>
          </a:p>
        </p:txBody>
      </p:sp>
      <p:pic>
        <p:nvPicPr>
          <p:cNvPr id="34818" name="Picture 2" descr="http://quantumfreak.com/wp-content/uploads/2008/10/motion-of-molecul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31813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figures.boundless.com/50634b0ce4b0617009d253af/full/translational-mo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52066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Diffusion </a:t>
            </a:r>
            <a:r>
              <a:rPr lang="en-US" dirty="0" smtClean="0"/>
              <a:t>is the movement of molecules from areas of higher concentration to areas </a:t>
            </a:r>
            <a:r>
              <a:rPr lang="en-US" dirty="0" smtClean="0"/>
              <a:t>of lower </a:t>
            </a:r>
            <a:r>
              <a:rPr lang="en-US" dirty="0" smtClean="0"/>
              <a:t>concentration. (Follows the </a:t>
            </a:r>
            <a:r>
              <a:rPr lang="en-US" dirty="0" smtClean="0"/>
              <a:t>concentration </a:t>
            </a:r>
            <a:r>
              <a:rPr lang="en-US" dirty="0" smtClean="0"/>
              <a:t>gradient.)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AutoShape 2" descr="data:image/jpeg;base64,/9j/4AAQSkZJRgABAQAAAQABAAD/2wCEAAkGBhMQERQUEBESFRUQGRIWFxQYFhcXEBgVFhUZGBQaFRgXHCYeFxskGRQUHzAgJCcpLCwtFx4xNTAqNSY3OCkBCQoKDgwOGQ8PGjUkHiQyKTU0LTIyNS0yNSw1LzQtNS4yLzYsNDUqMiwsNC8sLCksLiwsLy01Lyw2LykvLiwpNf/AABEIAJcA5gMBIgACEQEDEQH/xAAcAAEAAgMBAQEAAAAAAAAAAAAABgcDBAUIAgH/xAA8EAACAgECBAMFBgUBCQEAAAABAgADEQQSBRMhMQZRYQciQXGBFBcyVJPSI1JykaFCFSQzc5KxsrTBNf/EABoBAQACAwEAAAAAAAAAAAAAAAACBQMEBgH/xAA2EQACAQMCAwUFBgcBAAAAAAAAAQIDBBESIQUxQRNRYZHwBhRxodEyU4GxwfEWQlJicpLhIv/aAAwDAQACEQMRAD8AvGIiAIiIAiIgCIiAIiIBzOJ8Yam2msVb/tBZVO4ABlUsQc9fwqes/KeODnii6tq7HDNWSQ1dgX8W1h8R3IIE1OPn/e+H/wDNu/8AXsmt4iPP1mjqq6vRYbrCP9FYUjDEdtxOAPjiYHJrPxX6FpToU5qCa5xk299mnLfu6Jf9OxqeLciiy7UJsFZboDvJUNhCMAdW93p8MzXfjTpYKrKQr2ttqO/NT4QuxJ25XaFIPT4jGfhFuIDdwfU72Zilt4DMxLdNTtGST16Ts8b0Vf2vh42jBbUDGT2FLEfHzMj2kny8Pm8GZWlKOVJb5qL/AFipLG/nnO3dzJBob3esNZWa2OcoSGwQcdCO4OMg+R7CbEr3iesCafXg2FWr1ibBvIZVJp7dchcF/TvOlxjUFLrLS3Np36ZW5bldRQxKFQq/hsrbcpIHU7z3klV9ef0McuHtvKeM5wsf4vHP+7q+mN20SnT2OS4dAoVsId27cuB7xGPd65GOvaZ5BrtdZX9q/iPsGtpSxixJShlrL4OfcXJA6dgTN7Wq1duqrqZxUdKbDhj/AA7csF2HOU3KM49Mz1VSErHfnzx+njz35flsSuJDeC5S/QEPYTqNK5sy7EMUWoqSCcAjceokyk4S1I1bih2Mks5z9WvzQiIkzWEREAREQBERAEREAREQBERAEREAREQBERANfUcPqsIayqtivQFlViB6EjpPujSJWCERVBOSFUAE+Zx3mWJ5hEtcsYzsah4RRt2cirbndt2Lt3eeMYz6w3CKDtzRUdgwuUXoPIdOn0m3EaV3Eu1n/U/M130FZYsa6yzbQWKruIUgqCcZOCAR8p9NoqywY1oWByG2jcD2yDjMzRGER1y7zBXoa13ba0HM/FhQN39WB1+sLoawhQVoEPdNo2H5jGDM8RhDXLvNZOG1AqRVWDWMKQigqPJenTue02Yie4wHJy5sREQREREAREQBERAEREAREQBERAEREARMOs1qUoXtdURe7McATn8J8V6XVMUovR2GTt6hsDuQGAyOvwkXJJ4bMsaNSUXOMW0ubxt5nWiIkjEIiIAiIgCIiAIiIAiIgCIiAIiIAiIgCIiAIiIAnF8Y8cbRaOy5ACy7Que25iACflnM7U0eN8HTV0PTZnbYMZHcEHII9QQJGeXF6eZntpU41oOqsxys/DO557s43e1vNN1nMznfuO7vnp5Dr27S8PAfiB9bpFssxvUsjEDAJXHXHqCPrmV6/se1e/AsoK/z7mHT+nGZaPhzgKaHTrTWSduSWPdmPc+ny8gJX2lOrGbcuR13tDeWNa3hGi05Z2x0XrodOIiWRxRVPtm1lnMoryRXsL4+BfcQc+eBj/qleaLVPVYr1sVdCCpHcGehPEHhunXV7L1PQ5Vh0dT8dp9fKcPgvsu0umtFhNlpTqofbsB88ADJ+crK1rOdTUnsdvw3jtrb2Sozi9Sztjn665JbQxKqWGCQCR5HHUTJE5PG/FWm0WBqLQpbsoyz489o6gessW1FZbONp051Z6acct9FudaJo8I43Tq036exXX44/ED5MD1Bm9PU01lEZwlCTjJYa6MRET0gIiIAiIgCIiAcPxpxttHo7bU/GMKvkGY4B+mSfpKI/wBs383m86zmZzv3Hfn55noPj3B01enspfoLBjPxVh1Uj5ECVX9z+r5mN9OzP48nt57cZ+krrunUlJaeR2ns7d2VCjNVmlLPXqscvz2LJ8GcabWaOq1/xkFW8iykqT9cZ+s7c0OBcHXSaeulOorGM/EserE/Mkzfm9BNRWrmclcypyrTdJYjl4+GdhERJmAREQBERAEREAROBxvxzpNG/LutO/plVUsQD23Y7fLv2nV4bxSrU1iyhw6NnBHmO4IPUH0MipxbwnuZ521aEFUlBqL5PGxq+JeOLotNZcwzsHur/M56KP7/AOMyol9qWv5u82IRn/h7By8eX83+cy1fGnAm1ujsqT8fRk8iy9QD8+o+spVfButL7Psl+7OPwHZ/1/hx65lfdyqqS05x4HXez1GxnQm6+lyz/Njljpn8dy9+BcXXV6eu5BgWDOO5BHRh9CDN+cjwnwY6PSVUscsgJby3MSzY9MnH0nXlhDOlauZyNwqarTVL7OXj4Z2E89+Nb3fX6g25yLGUDyVThAPTbiehJG/EXgHS65+ZaHV+gLowBYDtuBBB+eMzXuqMqsUolvwLiNKxrylVWzWMroV57Ir3GuKrnY9b7x8PdxtP9zj6mXPK64T4m4LwlrKk1BFisUsZlsZ8oSMZCYwDntOl98HCvzY/Tt/bNy24dcwppOD8ma3Gb+le3Tq09lhL4+JM4kM++DhX5sfp2/tj74OFfmx+nb+2bPuVz93LyZUal3kziQz74OFfmx+nb+2Pvg4V+bH6dv7Y9yufu5eTGpd5M4kM++DhX5sfp2/tlbU+2i7S6/UFW+06Sy1yisSGVC3Q1sRlRj/SRj5TYo8LuaurEWmu9YyeOaRfkTieGPGWl4im7S2hiMbqz0tTP8y//Rkes7cr5wlTk4zWGTTyIiJACIiAIiIAiVR4y9p9y3vVoyqLUSpswGZmHfGegGQR6zrez32hWauz7PqdpcglHAxu2jJVgOmcZOR5TWV1Tc9Bd1OBXdO295aWMZx1x3+mWDERNkpBPi0nadvfBx88dJ9xAR5l1djM7GwkuSSxPfdnrn6ywfYxbZzr1GeXsUny37gF+uN39pM+M+zzR6qw2OjK7fiKNt3HzIwRn1nX4NwOnR18vToFXOT3LE+bE9TK2jaThU1N7Ha8R9oLe5s3RhB6nj4L10N+IiWRxQkd4p4/0Wms5dl3vA4YKpYKfJiOx9J2OJlxTaas7wlmzHfftO3GfXE81uTk57/HPfPxmndXDpYUVzOk4Fwilf65VZNKONlz3PS+j1qXItlTq6P1DA5BmeVz7GGs5N4OeWHTb5bip5mPpy5Y0z0p9pBSKniFqrS5nRTyl1+Z5M8cf/o6z/n3f+ZnEnp3X+yTht9r220MXtZnY820ZZjk9A2B1mD7luFflm/Wt/dO6pcetoQjFqWyXRfUqXSZ5pielvuW4V+Wb9a390fctwr8s361v7pP+IbXul5L6nnZSPNMT0t9y3CvyzfrW/uj7luFfln/AFrf3R/ENr3S8l9R2UjzTE9K/ctwr8s/61v7pWCeyK/Va/U16dDTparXVbbNxXaDgBM9bD/jzM2aHGbatqe6S7/3PHTaILwjU313IdK1otzhOXu5hPkAvU/KeofBF+vfTA8TSpbemNp98jztUe6rf0n6CY/CPs/0nDF/gV5sIw1z9bW88Hso9Bj6ySzmuK8Sp3b0whsur5/sZYQcRERKMyiIiAIiIBTPi/2dapdRY9FZtrtZmG3q67jkhh37k9Z1/Zv4EvpvGp1KcsIGCIT75LDGSB2GCe/XMs+JqK0gp6zoKntBdVLb3dpcsZ64ERE2znxERAE4Xi3xbXw+oM43O+QlYOCxGMkn4AZHX1E7srL2xcGsflXqCyVqUfH+klsqT6HOM+g85hrzlCm3HmWfCbelcXcKdZ/+X8/D8T74B7XxZaE1VSVo5wLFJwvlvB+HqO3lLKnmrhnDLNTatVKlnc4AH/cn4Aec9H6SjZWik52Kq588ADP+Jr2dWdRPUW3tHYW1pOHYbN5yv18PXiZpG+IezzQ32Gx6MM3fazICfiSFOMzle0jxtZoglWnwLLQWLkZ2rnA2g9Mkg9+2PWQjgPtM1dFoN1hurJG9W6nHxKHuDj6SVW4pKWiayYuH8Iv5UfebeWnPJZab9dMl0aDh9enQV0oqIvZQOnr8z6zYnzXYGAI7EAj5HtPqba25HOybk25cxERPSIiIgCIiAIiIAiJW3th41ZWtVCMVW0Oz4JBYAgBT6dT0+Mx1aipxcmbthZyvK8aMXjPX5lh0axLM7HRtvQ7WBwfXB6TNPNPDuJWaexbKXKMvYg4+h8x6T0foNRzKq3IwbERseW5Qcf5mG3uO2ztjBYcX4O+HOLUtSl+BniIm0UQiIgCIiAIiIAkN8U6xquJ8PHOvWq4as2VoXKMakRq8qoJ7sc47/GTKR/i3ALrtdpdSllaroxcNhVizc4Kr+8GAXAUY6H1gHH0HFC3E9YebqWpp01Noq9/AZzYH2IwBJwgwO2T0mzw3xnp00tHKGotB07anDEPqBpq+jPYWPvNk4xkkmbS+HbxrdTqRbTt1FKUhNj7lFe4oxbdg9XbIwPhj1hvEODDSfZdLdqaU5GmagWWU6gV3LY+GRHpsXJ2qN1ZJ/ECO5wB028RLVr0upS5tPbw+zUCitUGcWph9uQM7CT1OeuO5k74dr01FVd1Rylyq6nGCVYZHQ9uhkVo8MW3NXf8AwqQdFZpOSEcBQ/VWAbBUDavuEZAJB6iSHw3wttLpKKGYMaK0r3AEBgg2g4PboBB623uyN+0XwO+u2W0FeZWCpVjgMucjB7Aglv7yF8G9lWrssH2hBVWCNxLKWI+IUKT1+cuqJqztac5amXltx67tqHYQxjo8br14nzXWFAA7AAD5DtPqIm0UQiIgCIiAIiIAkY8Qa++vX6Cqq7bXqjeLF2Ix/hVmwbWIyM9j36dsSTyNeIOGaizW6K6qtGr0f2hmzZtdjbUawFGPh3JJgHc4hxGvTpvtbAyqjoSxZiFVVVQSxJIAAkT8W3aDXULzrXUrdyFZUc2V6hsDl2Lt90nK9GwDkYPabHGeDazVNXb/AAqzpL6Lqai24OqKwu3sF91mFjAdwNoPxMx6jwU19HEObtS3iDK6gMStTU1oumOcDLBq1c488dcdYyipLDMtGtOjNVKbw11ItwXwJoxcwt1NtvItSlqxQ6fxWGVVj1JGMNkdMHOcS2QMdpE+C+EbadYNTZYG5tKG8fzaxMqLF8l5djrjyC+UlsjTpQp/ZRnu764vGpV5Zx66CIiZDTEREAREQBERAE53EuMrS6VhTZdduKVKRuKrje5JICouRknzAGSZ0ZFeJ6c6fiaaxwxpfTNp2ZVLCpxcLFZwMkKwZgWAwCoz0PQDqcP49zNRZp3psrsqRLCW2mtkdmVSjKevVTnoMTqyJ+Mte92jtOiWyzaat5rB3NVzV56VHuzGvf8Ah7eeZE/FFHTUtpmtXStZwzYENqobhaftBqAx7op27sdMjPdTALZn5mVjusobiCUJc9NWr0ljUpvZ205rQ6jk5OXy/UhT1ww+My6zVotSW6WvXfYjqWe4cokgPURmqmxSxoWwBmXbjLEjOIBZU1buKVJdXSzgWXB2RPiVTG4+gG5f7yrqeH1W6qof72dPZpuIMFuZ16F1av3ECitSOaVQgHAHkMZeCKDbwe7Uq5Y6O+p7SjmwWjlbVdwMqwAsOWxj3jmAWtmaur4nXU9SO4Dahila/FmClzj5KpOZWXBKqquHaZ7ar3suvFNr5vYqq6iyys3qMs6fh93pu3DJxMPCtKQnB31NNp+z6nX1uXpsZ1Ui4UqRgsF3csD4ZA8oBamkvdjZzKtgRyEO4NvTaDvwPw9Swwf5fWbMqyouLrgea+mHE2a8Eu38BtMorYk9TSLx1x7vu9egnxrtK2yrLXChuKKaFDWqRpCoFhwMEVczeQT0AII6EQC1okS9ng2LrKveC06zUipW3e7UdpUJu67N2/Hw7yWwBERAE1OI8USgAuTlztRFUtY7YJwir1JwCfIAZOBNuRTih5PFtPdccUvp7qUY/wDDS82I5BPZS6LgZ77Md8ZA7Gg8Q1XXPQN63VKHet0ZWCMcK2SNrA4PUE9jOnIp444uKNNfdp9pvrRA1ijc9dLWqLGyOxClnAPxXOCAZGPF3Fr9ONWul1dvJqThzizmK7pbdqeW9e9gThqStmPhkHseoFpRK1u8QXaWziVbai16dLqOH7rGIe6qjUIjahlIHYZOMD3QTjtPvX+JUpRWp4ibNLbqVV7/AHrEoV6WK1G5WBZTaoJO4FA4BwO4FjzG+oVWVSwDPnapPvNtGWwPjgSs9PrbLtVTUnE77KLa+IkPWQinlmrZy3O5rApd1Fm7rs6diWw8G4jz7+CX6m8h7tJqtz79oawcrb0ztLHJyMdfjnEAtaY7dQqbQzAFztUE4LNgnA8zhScehlZ8J4uV0FV+p1+qL6nUPpc8xBWdust2gnAFWUTaXHUDoPhNHR8T568Jt1OoJNes19TWG0rgIt4rDNkZO1UAJ6kH16gWrpdbzGsXl2LymC7mXar5UNurP+peuM+YImzKys8Q3rqL621FppbiNFDWZAaql9OrqqlQNitbtTd5E9cnM+OJcW1KjamrtFS8U02nrtDIXelwvNQsyneEcsuT5EHOIBaESK+AtbYw1tdlr2jS6u+pGc7rBWFRlDN3bBdsE/Dp8J+QCVxEQBERAEREAREQBERAEREAREQBERAE+LagwKsAQehBGQR6g94iAflOmRBtRVUeSgAde/QTCeGU7NnJr2Zzt2Lsz54xjPrEQDJXoq1JK1oCwwSFAJHkSB1EJo6wmwIgQ5GwKAnXv7uMREA+P9nVZU8qvKDap2LkL16Dp0HU9PWF4bUAoFVYCElRsXCk9yox0PyiIAXhtQXYKqwuQduxduR2OMYz0HWfb6OthgohAbfgqCN+c7u3fPXPeIgHyvD6huxVWOZ+P3V97+rp73c94fh1TKqtVWVT8KlFKr/SMYH0iIB906VELFEVS5yxCgEnzJHeIiAf/9k="/>
          <p:cNvSpPr>
            <a:spLocks noChangeAspect="1" noChangeArrowheads="1"/>
          </p:cNvSpPr>
          <p:nvPr/>
        </p:nvSpPr>
        <p:spPr bwMode="auto">
          <a:xfrm>
            <a:off x="155575" y="-860425"/>
            <a:ext cx="27432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MQERQUEBESFRUQGRIWFxQYFhcXEBgVFhUZGBQaFRgXHCYeFxskGRQUHzAgJCcpLCwtFx4xNTAqNSY3OCkBCQoKDgwOGQ8PGjUkHiQyKTU0LTIyNS0yNSw1LzQtNS4yLzYsNDUqMiwsNC8sLCksLiwsLy01Lyw2LykvLiwpNf/AABEIAJcA5gMBIgACEQEDEQH/xAAcAAEAAgMBAQEAAAAAAAAAAAAABgcDBAUIAgH/xAA8EAACAgECBAMFBgUBCQEAAAABAgADEQQSBRMhMQZRYQciQXGBFBcyVJPSI1JykaFCFSQzc5KxsrTBNf/EABoBAQACAwEAAAAAAAAAAAAAAAACBQMEBgH/xAA2EQACAQMCAwUFBgcBAAAAAAAAAQIDBBESIQUxQRNRYZHwBhRxodEyU4GxwfEWQlJicpLhIv/aAAwDAQACEQMRAD8AvGIiAIiIAiIgCIiAIiIBzOJ8Yam2msVb/tBZVO4ABlUsQc9fwqes/KeODnii6tq7HDNWSQ1dgX8W1h8R3IIE1OPn/e+H/wDNu/8AXsmt4iPP1mjqq6vRYbrCP9FYUjDEdtxOAPjiYHJrPxX6FpToU5qCa5xk299mnLfu6Jf9OxqeLciiy7UJsFZboDvJUNhCMAdW93p8MzXfjTpYKrKQr2ttqO/NT4QuxJ25XaFIPT4jGfhFuIDdwfU72Zilt4DMxLdNTtGST16Ts8b0Vf2vh42jBbUDGT2FLEfHzMj2kny8Pm8GZWlKOVJb5qL/AFipLG/nnO3dzJBob3esNZWa2OcoSGwQcdCO4OMg+R7CbEr3iesCafXg2FWr1ibBvIZVJp7dchcF/TvOlxjUFLrLS3Np36ZW5bldRQxKFQq/hsrbcpIHU7z3klV9ef0McuHtvKeM5wsf4vHP+7q+mN20SnT2OS4dAoVsId27cuB7xGPd65GOvaZ5BrtdZX9q/iPsGtpSxixJShlrL4OfcXJA6dgTN7Wq1duqrqZxUdKbDhj/AA7csF2HOU3KM49Mz1VSErHfnzx+njz35flsSuJDeC5S/QEPYTqNK5sy7EMUWoqSCcAjceokyk4S1I1bih2Mks5z9WvzQiIkzWEREAREQBERAEREAREQBERAEREAREQBERANfUcPqsIayqtivQFlViB6EjpPujSJWCERVBOSFUAE+Zx3mWJ5hEtcsYzsah4RRt2cirbndt2Lt3eeMYz6w3CKDtzRUdgwuUXoPIdOn0m3EaV3Eu1n/U/M130FZYsa6yzbQWKruIUgqCcZOCAR8p9NoqywY1oWByG2jcD2yDjMzRGER1y7zBXoa13ba0HM/FhQN39WB1+sLoawhQVoEPdNo2H5jGDM8RhDXLvNZOG1AqRVWDWMKQigqPJenTue02Yie4wHJy5sREQREREAREQBERAEREAREQBERAEREARMOs1qUoXtdURe7McATn8J8V6XVMUovR2GTt6hsDuQGAyOvwkXJJ4bMsaNSUXOMW0ubxt5nWiIkjEIiIAiIgCIiAIiIAiIgCIiAIiIAiIgCIiAIiIAnF8Y8cbRaOy5ACy7Que25iACflnM7U0eN8HTV0PTZnbYMZHcEHII9QQJGeXF6eZntpU41oOqsxys/DO557s43e1vNN1nMznfuO7vnp5Dr27S8PAfiB9bpFssxvUsjEDAJXHXHqCPrmV6/se1e/AsoK/z7mHT+nGZaPhzgKaHTrTWSduSWPdmPc+ny8gJX2lOrGbcuR13tDeWNa3hGi05Z2x0XrodOIiWRxRVPtm1lnMoryRXsL4+BfcQc+eBj/qleaLVPVYr1sVdCCpHcGehPEHhunXV7L1PQ5Vh0dT8dp9fKcPgvsu0umtFhNlpTqofbsB88ADJ+crK1rOdTUnsdvw3jtrb2Sozi9Sztjn665JbQxKqWGCQCR5HHUTJE5PG/FWm0WBqLQpbsoyz489o6gessW1FZbONp051Z6acct9FudaJo8I43Tq036exXX44/ED5MD1Bm9PU01lEZwlCTjJYa6MRET0gIiIAiIgCIiAcPxpxttHo7bU/GMKvkGY4B+mSfpKI/wBs383m86zmZzv3Hfn55noPj3B01enspfoLBjPxVh1Uj5ECVX9z+r5mN9OzP48nt57cZ+krrunUlJaeR2ns7d2VCjNVmlLPXqscvz2LJ8GcabWaOq1/xkFW8iykqT9cZ+s7c0OBcHXSaeulOorGM/EserE/Mkzfm9BNRWrmclcypyrTdJYjl4+GdhERJmAREQBERAEREAROBxvxzpNG/LutO/plVUsQD23Y7fLv2nV4bxSrU1iyhw6NnBHmO4IPUH0MipxbwnuZ521aEFUlBqL5PGxq+JeOLotNZcwzsHur/M56KP7/AOMyol9qWv5u82IRn/h7By8eX83+cy1fGnAm1ujsqT8fRk8iy9QD8+o+spVfButL7Psl+7OPwHZ/1/hx65lfdyqqS05x4HXez1GxnQm6+lyz/Njljpn8dy9+BcXXV6eu5BgWDOO5BHRh9CDN+cjwnwY6PSVUscsgJby3MSzY9MnH0nXlhDOlauZyNwqarTVL7OXj4Z2E89+Nb3fX6g25yLGUDyVThAPTbiehJG/EXgHS65+ZaHV+gLowBYDtuBBB+eMzXuqMqsUolvwLiNKxrylVWzWMroV57Ir3GuKrnY9b7x8PdxtP9zj6mXPK64T4m4LwlrKk1BFisUsZlsZ8oSMZCYwDntOl98HCvzY/Tt/bNy24dcwppOD8ma3Gb+le3Tq09lhL4+JM4kM++DhX5sfp2/tj74OFfmx+nb+2bPuVz93LyZUal3kziQz74OFfmx+nb+2Pvg4V+bH6dv7Y9yufu5eTGpd5M4kM++DhX5sfp2/tlbU+2i7S6/UFW+06Sy1yisSGVC3Q1sRlRj/SRj5TYo8LuaurEWmu9YyeOaRfkTieGPGWl4im7S2hiMbqz0tTP8y//Rkes7cr5wlTk4zWGTTyIiJACIiAIiIAiVR4y9p9y3vVoyqLUSpswGZmHfGegGQR6zrez32hWauz7PqdpcglHAxu2jJVgOmcZOR5TWV1Tc9Bd1OBXdO295aWMZx1x3+mWDERNkpBPi0nadvfBx88dJ9xAR5l1djM7GwkuSSxPfdnrn6ywfYxbZzr1GeXsUny37gF+uN39pM+M+zzR6qw2OjK7fiKNt3HzIwRn1nX4NwOnR18vToFXOT3LE+bE9TK2jaThU1N7Ha8R9oLe5s3RhB6nj4L10N+IiWRxQkd4p4/0Wms5dl3vA4YKpYKfJiOx9J2OJlxTaas7wlmzHfftO3GfXE81uTk57/HPfPxmndXDpYUVzOk4Fwilf65VZNKONlz3PS+j1qXItlTq6P1DA5BmeVz7GGs5N4OeWHTb5bip5mPpy5Y0z0p9pBSKniFqrS5nRTyl1+Z5M8cf/o6z/n3f+ZnEnp3X+yTht9r220MXtZnY820ZZjk9A2B1mD7luFflm/Wt/dO6pcetoQjFqWyXRfUqXSZ5pielvuW4V+Wb9a390fctwr8s361v7pP+IbXul5L6nnZSPNMT0t9y3CvyzfrW/uj7luFfln/AFrf3R/ENr3S8l9R2UjzTE9K/ctwr8s/61v7pWCeyK/Va/U16dDTparXVbbNxXaDgBM9bD/jzM2aHGbatqe6S7/3PHTaILwjU313IdK1otzhOXu5hPkAvU/KeofBF+vfTA8TSpbemNp98jztUe6rf0n6CY/CPs/0nDF/gV5sIw1z9bW88Hso9Bj6ySzmuK8Sp3b0whsur5/sZYQcRERKMyiIiAIiIBTPi/2dapdRY9FZtrtZmG3q67jkhh37k9Z1/Zv4EvpvGp1KcsIGCIT75LDGSB2GCe/XMs+JqK0gp6zoKntBdVLb3dpcsZ64ERE2znxERAE4Xi3xbXw+oM43O+QlYOCxGMkn4AZHX1E7srL2xcGsflXqCyVqUfH+klsqT6HOM+g85hrzlCm3HmWfCbelcXcKdZ/+X8/D8T74B7XxZaE1VSVo5wLFJwvlvB+HqO3lLKnmrhnDLNTatVKlnc4AH/cn4Aec9H6SjZWik52Kq588ADP+Jr2dWdRPUW3tHYW1pOHYbN5yv18PXiZpG+IezzQ32Gx6MM3fazICfiSFOMzle0jxtZoglWnwLLQWLkZ2rnA2g9Mkg9+2PWQjgPtM1dFoN1hurJG9W6nHxKHuDj6SVW4pKWiayYuH8Iv5UfebeWnPJZab9dMl0aDh9enQV0oqIvZQOnr8z6zYnzXYGAI7EAj5HtPqba25HOybk25cxERPSIiIgCIiAIiIAiJW3th41ZWtVCMVW0Oz4JBYAgBT6dT0+Mx1aipxcmbthZyvK8aMXjPX5lh0axLM7HRtvQ7WBwfXB6TNPNPDuJWaexbKXKMvYg4+h8x6T0foNRzKq3IwbERseW5Qcf5mG3uO2ztjBYcX4O+HOLUtSl+BniIm0UQiIgCIiAIiIAkN8U6xquJ8PHOvWq4as2VoXKMakRq8qoJ7sc47/GTKR/i3ALrtdpdSllaroxcNhVizc4Kr+8GAXAUY6H1gHH0HFC3E9YebqWpp01Noq9/AZzYH2IwBJwgwO2T0mzw3xnp00tHKGotB07anDEPqBpq+jPYWPvNk4xkkmbS+HbxrdTqRbTt1FKUhNj7lFe4oxbdg9XbIwPhj1hvEODDSfZdLdqaU5GmagWWU6gV3LY+GRHpsXJ2qN1ZJ/ECO5wB028RLVr0upS5tPbw+zUCitUGcWph9uQM7CT1OeuO5k74dr01FVd1Rylyq6nGCVYZHQ9uhkVo8MW3NXf8AwqQdFZpOSEcBQ/VWAbBUDavuEZAJB6iSHw3wttLpKKGYMaK0r3AEBgg2g4PboBB623uyN+0XwO+u2W0FeZWCpVjgMucjB7Aglv7yF8G9lWrssH2hBVWCNxLKWI+IUKT1+cuqJqztac5amXltx67tqHYQxjo8br14nzXWFAA7AAD5DtPqIm0UQiIgCIiAIiIAkY8Qa++vX6Cqq7bXqjeLF2Ix/hVmwbWIyM9j36dsSTyNeIOGaizW6K6qtGr0f2hmzZtdjbUawFGPh3JJgHc4hxGvTpvtbAyqjoSxZiFVVVQSxJIAAkT8W3aDXULzrXUrdyFZUc2V6hsDl2Lt90nK9GwDkYPabHGeDazVNXb/AAqzpL6Lqai24OqKwu3sF91mFjAdwNoPxMx6jwU19HEObtS3iDK6gMStTU1oumOcDLBq1c488dcdYyipLDMtGtOjNVKbw11ItwXwJoxcwt1NtvItSlqxQ6fxWGVVj1JGMNkdMHOcS2QMdpE+C+EbadYNTZYG5tKG8fzaxMqLF8l5djrjyC+UlsjTpQp/ZRnu764vGpV5Zx66CIiZDTEREAREQBERAE53EuMrS6VhTZdduKVKRuKrje5JICouRknzAGSZ0ZFeJ6c6fiaaxwxpfTNp2ZVLCpxcLFZwMkKwZgWAwCoz0PQDqcP49zNRZp3psrsqRLCW2mtkdmVSjKevVTnoMTqyJ+Mte92jtOiWyzaat5rB3NVzV56VHuzGvf8Ah7eeZE/FFHTUtpmtXStZwzYENqobhaftBqAx7op27sdMjPdTALZn5mVjusobiCUJc9NWr0ljUpvZ205rQ6jk5OXy/UhT1ww+My6zVotSW6WvXfYjqWe4cokgPURmqmxSxoWwBmXbjLEjOIBZU1buKVJdXSzgWXB2RPiVTG4+gG5f7yrqeH1W6qof72dPZpuIMFuZ16F1av3ECitSOaVQgHAHkMZeCKDbwe7Uq5Y6O+p7SjmwWjlbVdwMqwAsOWxj3jmAWtmaur4nXU9SO4Dahila/FmClzj5KpOZWXBKqquHaZ7ar3suvFNr5vYqq6iyys3qMs6fh93pu3DJxMPCtKQnB31NNp+z6nX1uXpsZ1Ui4UqRgsF3csD4ZA8oBamkvdjZzKtgRyEO4NvTaDvwPw9Swwf5fWbMqyouLrgea+mHE2a8Eu38BtMorYk9TSLx1x7vu9egnxrtK2yrLXChuKKaFDWqRpCoFhwMEVczeQT0AII6EQC1okS9ng2LrKveC06zUipW3e7UdpUJu67N2/Hw7yWwBERAE1OI8USgAuTlztRFUtY7YJwir1JwCfIAZOBNuRTih5PFtPdccUvp7qUY/wDDS82I5BPZS6LgZ77Md8ZA7Gg8Q1XXPQN63VKHet0ZWCMcK2SNrA4PUE9jOnIp444uKNNfdp9pvrRA1ijc9dLWqLGyOxClnAPxXOCAZGPF3Fr9ONWul1dvJqThzizmK7pbdqeW9e9gThqStmPhkHseoFpRK1u8QXaWziVbai16dLqOH7rGIe6qjUIjahlIHYZOMD3QTjtPvX+JUpRWp4ibNLbqVV7/AHrEoV6WK1G5WBZTaoJO4FA4BwO4FjzG+oVWVSwDPnapPvNtGWwPjgSs9PrbLtVTUnE77KLa+IkPWQinlmrZy3O5rApd1Fm7rs6diWw8G4jz7+CX6m8h7tJqtz79oawcrb0ztLHJyMdfjnEAtaY7dQqbQzAFztUE4LNgnA8zhScehlZ8J4uV0FV+p1+qL6nUPpc8xBWdust2gnAFWUTaXHUDoPhNHR8T568Jt1OoJNes19TWG0rgIt4rDNkZO1UAJ6kH16gWrpdbzGsXl2LymC7mXar5UNurP+peuM+YImzKys8Q3rqL621FppbiNFDWZAaql9OrqqlQNitbtTd5E9cnM+OJcW1KjamrtFS8U02nrtDIXelwvNQsyneEcsuT5EHOIBaESK+AtbYw1tdlr2jS6u+pGc7rBWFRlDN3bBdsE/Dp8J+QCVxEQBERAEREAREQBERAEREAREQBERAE+LagwKsAQehBGQR6g94iAflOmRBtRVUeSgAde/QTCeGU7NnJr2Zzt2Lsz54xjPrEQDJXoq1JK1oCwwSFAJHkSB1EJo6wmwIgQ5GwKAnXv7uMREA+P9nVZU8qvKDap2LkL16Dp0HU9PWF4bUAoFVYCElRsXCk9yox0PyiIAXhtQXYKqwuQduxduR2OMYz0HWfb6OthgohAbfgqCN+c7u3fPXPeIgHyvD6huxVWOZ+P3V97+rp73c94fh1TKqtVWVT8KlFKr/SMYH0iIB906VELFEVS5yxCgEnzJHeIiAf/9k="/>
          <p:cNvSpPr>
            <a:spLocks noChangeAspect="1" noChangeArrowheads="1"/>
          </p:cNvSpPr>
          <p:nvPr/>
        </p:nvSpPr>
        <p:spPr bwMode="auto">
          <a:xfrm>
            <a:off x="307975" y="-708025"/>
            <a:ext cx="27432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6" name="Picture 6" descr="http://solarwiki.ucdavis.edu/@api/deki/files/204/=diffusio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3" y="2057400"/>
            <a:ext cx="7407275" cy="47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5745163"/>
          </a:xfrm>
        </p:spPr>
        <p:txBody>
          <a:bodyPr/>
          <a:lstStyle/>
          <a:p>
            <a:r>
              <a:rPr lang="en-US" i="1" dirty="0" smtClean="0"/>
              <a:t>Factors affecting diffusion</a:t>
            </a:r>
            <a:r>
              <a:rPr lang="en-US" dirty="0" smtClean="0"/>
              <a:t>:</a:t>
            </a:r>
          </a:p>
          <a:p>
            <a:pPr marL="109728" indent="0">
              <a:buNone/>
            </a:pPr>
            <a:r>
              <a:rPr lang="en-US" dirty="0" smtClean="0"/>
              <a:t>1</a:t>
            </a:r>
            <a:r>
              <a:rPr lang="en-US" dirty="0" smtClean="0"/>
              <a:t>. Concentration</a:t>
            </a:r>
          </a:p>
          <a:p>
            <a:pPr marL="109728" indent="0">
              <a:buNone/>
            </a:pPr>
            <a:r>
              <a:rPr lang="en-US" dirty="0" smtClean="0"/>
              <a:t>   Most </a:t>
            </a:r>
            <a:r>
              <a:rPr lang="en-US" dirty="0" smtClean="0"/>
              <a:t>important factor</a:t>
            </a:r>
          </a:p>
          <a:p>
            <a:pPr marL="109728" indent="0">
              <a:buNone/>
            </a:pPr>
            <a:r>
              <a:rPr lang="en-US" dirty="0" smtClean="0"/>
              <a:t>   Steep </a:t>
            </a:r>
            <a:r>
              <a:rPr lang="en-US" dirty="0" smtClean="0"/>
              <a:t>concentration gradient = fast diffusion 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2</a:t>
            </a:r>
            <a:r>
              <a:rPr lang="en-US" dirty="0" smtClean="0"/>
              <a:t>. Temperature</a:t>
            </a:r>
          </a:p>
          <a:p>
            <a:pPr marL="109728" indent="0">
              <a:buNone/>
            </a:pPr>
            <a:r>
              <a:rPr lang="en-US" dirty="0" smtClean="0"/>
              <a:t>   Higher </a:t>
            </a:r>
            <a:r>
              <a:rPr lang="en-US" dirty="0" smtClean="0"/>
              <a:t>temperature = fast diffusion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3</a:t>
            </a:r>
            <a:r>
              <a:rPr lang="en-US" dirty="0" smtClean="0"/>
              <a:t>. Pressure</a:t>
            </a:r>
          </a:p>
          <a:p>
            <a:pPr marL="109728" indent="0">
              <a:buNone/>
            </a:pPr>
            <a:r>
              <a:rPr lang="en-US" dirty="0" smtClean="0"/>
              <a:t>   Higher </a:t>
            </a:r>
            <a:r>
              <a:rPr lang="en-US" dirty="0" smtClean="0"/>
              <a:t>pressure = fast diffusion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u="sng" dirty="0" smtClean="0"/>
              <a:t>Atomic </a:t>
            </a:r>
            <a:r>
              <a:rPr lang="en-US" u="sng" dirty="0" smtClean="0"/>
              <a:t>Mass</a:t>
            </a:r>
            <a:r>
              <a:rPr lang="en-US" dirty="0" smtClean="0"/>
              <a:t>: The number of protons + the number of neutrons in the </a:t>
            </a:r>
            <a:r>
              <a:rPr lang="en-US" dirty="0" smtClean="0"/>
              <a:t>nucleus (sometimes </a:t>
            </a:r>
            <a:r>
              <a:rPr lang="en-US" dirty="0" smtClean="0"/>
              <a:t>referred to as the </a:t>
            </a:r>
            <a:r>
              <a:rPr lang="en-US" i="1" dirty="0" smtClean="0"/>
              <a:t>mass number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122" name="Picture 2" descr="http://hdwallpaper.ws/images/2012/09/-Periodic-Table-Chemistry-Fresh-New-Hd-Wallpaper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553200" cy="49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Osmosis </a:t>
            </a:r>
            <a:r>
              <a:rPr lang="en-US" dirty="0" smtClean="0"/>
              <a:t>is the diffusion of water across a cell membrane</a:t>
            </a:r>
          </a:p>
          <a:p>
            <a:endParaRPr lang="en-US" dirty="0"/>
          </a:p>
        </p:txBody>
      </p:sp>
      <p:pic>
        <p:nvPicPr>
          <p:cNvPr id="36868" name="Picture 4" descr="http://moodle.houstonisd.org/LAMARHS/pluginfile.php/40463/mod_label/intro/osmo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5708"/>
            <a:ext cx="7924800" cy="48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r>
              <a:rPr lang="en-US" dirty="0" smtClean="0"/>
              <a:t>Facilitated </a:t>
            </a:r>
            <a:r>
              <a:rPr lang="en-US" dirty="0"/>
              <a:t>diffusion is the diffusion of large molecules using carrier molecules.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7892" name="Picture 4" descr="http://bio1151.nicerweb.com/Locked/media/ch07/07_15FacilitatedDiffusi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14615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88"/>
            <a:ext cx="8229600" cy="5934076"/>
          </a:xfrm>
        </p:spPr>
        <p:txBody>
          <a:bodyPr/>
          <a:lstStyle/>
          <a:p>
            <a:r>
              <a:rPr lang="en-US" dirty="0" smtClean="0"/>
              <a:t>Active </a:t>
            </a:r>
            <a:r>
              <a:rPr lang="en-US" dirty="0" smtClean="0"/>
              <a:t>transport IS NOT a type of diffusion.</a:t>
            </a:r>
          </a:p>
          <a:p>
            <a:pPr marL="109728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It moves molecules from areas of low concentration to higher concentration </a:t>
            </a:r>
            <a:r>
              <a:rPr lang="en-US" dirty="0" smtClean="0"/>
              <a:t>(against </a:t>
            </a:r>
            <a:r>
              <a:rPr lang="en-US" dirty="0" smtClean="0"/>
              <a:t>the concentration gradient.)</a:t>
            </a:r>
          </a:p>
          <a:p>
            <a:pPr marL="109728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It uses energy.</a:t>
            </a:r>
          </a:p>
          <a:p>
            <a:endParaRPr lang="en-US" dirty="0"/>
          </a:p>
        </p:txBody>
      </p:sp>
      <p:sp>
        <p:nvSpPr>
          <p:cNvPr id="2" name="AutoShape 2" descr="data:image/jpeg;base64,/9j/4AAQSkZJRgABAQAAAQABAAD/2wCEAAkGBxQSEhUUEhIUFRUXFxUZGRYYGRkYFxcYFRgaFxoZFxgYHSggGR8lGxcUITEhJSkrLi4uFx8zODMsNygtLisBCgoKDg0OGxAQGy8kICY0NC4sLCw3Ly8sLzQsLS8sLCwsLCwsLCwsLCwvLCwsLCw0LCwsLCwsLCwsLCwsLCwsLP/AABEIAMUA/wMBEQACEQEDEQH/xAAbAAABBQEBAAAAAAAAAAAAAAAAAgMEBQYBB//EAEoQAAECAwQGBAoIBAUDBQAAAAECEQADIQQFEjEGEyJBUWEycYGRFBUzQmJyobHB4SNSU3OCkrLSY6LR8CQ0dMLxBxazQ0RUg+L/xAAaAQEAAgMBAAAAAAAAAAAAAAAAAgQBAwUG/8QAPhEAAgECAwYDBAkDAwQDAAAAAAECAxEEITESEzJBUWEFFPAicYHBIzNScpGhsdHhQpLxBjSCJENz4mKisv/aAAwDAQACEQMRAD8A9xgAgAgAgAgCi01tM2XZFKkKUmZrLOkFOHEy58tCgMQKQ6VKDkMHeAKCXpBa7NNlWeeBMUpTnExmCVNmrRLdUsJSpSQkPgQrMAs4KgIqdPp+oTMVKlvrCleHaDBCVYZTTWmKdRDBRXTyTukAWFm0mtAUlGpKzMnWpMskKJazWiaJgUQAEvJRLwPmVNWAESdJ7TOu61T0ply5stDoUkBaXwBSklIWraScSSCeDpFRADV76aWiTKXMEuSppk9MsAK+kTZwSS5UACvZwhOIsCQFVwgKtemFpRrDqZWF7WEE4hhFltaLO61KITtIXjDlA2KqALpA5Z9OJyloAly1EiQdUAoTpmt1gUqXUpCUYMTuoFJzyJAdu3Su0z1SkIRIJmLSDNAmatDyVzVy2JczEFASagbYyLiAL/Q63TJ9ikTZykqmKQCsgYRiBIIKdxBDEcQcoAuYAIAIAIAIAIAIA8+XpXaUT7VM1cyZIKLSLOgoZJmWRIoFJBUrWKFoOWUtLO9QO2rSa0FSCmbKVLUihkpWBMUm1SZZUhS3pgWpwMQoS/ABdv0ytMsL/wAOgCXOEhcxThCVgTllW0pIwFCLMxxCs9ncYSBJ0i0jtEhMialKQFWS1TVySCrFOlS5cxEsLDF6roBUA04AR700ytEmZOl6qUtUqUtRACg8xMkTgzqxFJfCNlqFlEgpADlq0utEqbLlrlyz/iFylqSC6gFSsJloUsE0mKfDjIwvhYkgBmz6bTlJJazgbGKZtmXZsUxaDr61ogEMR0g9GUQOWrSm1rlKWhMqSlAsSlKUlaiRPnhCyxYJQEAqc1ZW5ngDfCAOwBEmW8BRSlC1lLYsIDAkOASSA7EFhxHGAE+HH7Cd3I/fAB4cfsJ3cj98AHhx+wndyP3wAeHH7Cd3I/fAB4cfsJ3cj98AHhx+wndyP3wAeHH7Cd3I/fAB4cfsJ3cj98ANzbROU2rlYQKnWNtD6icKixP1jQUoXLAOC3K+wnfyfBbQAeHH7Cd3I/fADSJoStSxZpoUsJClMhyEvhfb3Oe+AHfDj9hO7kfvgA8OP2E7uR++ADw4/YTu5H74APDj9hO7kfvgA8OP2E7uR++ADw4/YTu5H74AkWa0JmJCk5F9xBBBIIINQQQQRxEAOwAQAQAQAQAQAQAQAzZbMiWkIlpCUjJIyG+AHmgAgAgBuTJCXbeSo9ZzgByACACACACACACACACACACACACACACACACACAG5UkJdvOJUess/VlADkAEAEAEAEAEAEAEAEAEAEAEAU9tvFaVqSGYNu5Axap0YyimyjVxE4zaQx42mej3fOJ+Xga/N1OweNpno93zh5eA83U7B42mej3fOHl4DzdTsHjaZ6Pd84eXgPNVA8bTPR7vnDy8B5up2DxtM9Hu+cPLwHm6nYPG0z0e75w8vAebqdg8bTPR7vnDy8B5qp2DxtM9Hu+cPLwHmqnYPG0z0e75xny8DHm6nYPG0z0e75xjy8DPm6nYPG0z0e75w8vAebqdg8bTPR7vnDy8B5up2DxtM9Hu+cPLwHm6nYPG0z0e75w8vAebqdg8bTPR7vnDy8B5up2DxtM9Hu+cPLwHm6nYPG0z0e75w8vAebqdizuy0GYklTO5FOoRXqwUZWRboVHON2IvW1ql4cLVfPk0Zo01O9yOIqyp2sV/jaZ6Pd843+XgVvN1OweNpno93zh5eA81UDxtM9Hu+cPLwHm6nYPG0z0e75w8vAebqdg8bTPR7vnDy8B5up2DxtM9Hu+cPLwHm6nYPG0z0e75w8vAebqdg8bTPR7vnDy8B5up2DxtM9Hu+cPLwHm6nYPG0z0e75w8vAebqdiVd9vWteFTMxyEa6tKMY3RuoV5znZkC8/Kq7PcI3UeBFbEfWMhT1lKVEByASBxIDt2xtNUUnJJlFc+kAn2gykHWI1eIqYDAoEBqbi5YGtM4xG9szrY7AQoUVPR3t7xrSUWoqKZEoqxYcE0KA1ZAYu52auXaoIG5oxZ3vclgKmFjT+la7p8/caVLtXPfEjjPsVd5X2iS5UzJUEq2toOAXCWqACN43xHazsdCh4fOtDaT10LWJHPCAGbTNKUuElXIe/8A4jVWqShByjG/uLGFowq1FCclFdWN3dPK0YjvJ7AC0a8JVlUp7curN/ieHhh6+7hokvjlcavGxKWUlKiNyq7uIHH+sasXhZVnFxduvuLHhviEMNCcZxT5xy59L9PXM7a7cmSGANBQVAoOMZxGLhh0o2fb/JHB+HVcdJzcla+b5/h/gftVowJxFJPVG+tWVKG00/gVMLhXiau7jJJ9ztkn40BTM707WjNCrvYKdrXMYvD+XrOle9v2Ho2lYz19WyeleCVKmFRUkoWH1bMHCm2c8TvG6nCLV5PI1znZWSz6mgJ5xpNgxbrRq5al7gz72DgEkcAC/ZGUruxhtLUg3Je2vXNCdpCCnCtmfE9DucNu4xOdNwSvqRU1KTUc11Nlcfkz6x9wjnYjiOphOD4jV/8Amfi+ESw3MhjNEViVIwF+lHn8Z4hJzktppptJLLQ62FwUFCPsp3Xv1I1nmYg/M+yO14ViZ4jDqc9c177czk+JYaOHruEdNfdfkOx0SiLkLSDt8KRwvFsU6c403o1f3nY8Mw6nBzWt7e7/ACRxOBWQnJu6NHguLnOtKle8bX92fzN/i2FhClGpazvb3jhLZx6NtJXZwUm3ZakTw4YmNAcjw9bg8caHjdF4jdyyXJ/v0vy/M7E/BasaG8Wclqv26tc/yJZjr1JbMHJclc5FOO1JR6sVaZyAimfGPG1fEZtKcZPa9/y0+B6ulgYcDirCJanAPECPXYaq6tGFRqzaTPL4imqdWUFom0WFzeV7DDEcBPC/WDV5+VV2e4RKjwIjiPrGZC+fCjOCZUo1WlSZwOylNHBrQBi4ar73idne9zqYaeFWH9tq9ndc2+3rIsr6mqlIxS5SljEcaZbhRoWOztGrZe54STehTwG7nUtVa0yvp+eRzRtc1UgGcFJUVKwhXTCH2cW9886s0SI45UVWapadtL87Fdfk206zBJlLJKklE0E4EpYOFVYB8RLir9URs73uXcJ5TcXqNc7p6/Ak22x2SbPlqmS3Wo7CiSELKOKQWLNQqFWo9IypK+Rph5yjQey7R59Un+hexk5gQAQA3NlukjJwe87++ITjtRceptpVNipGbzsyNdqZmF5h6k7xzJ+EVsHGuoXqv4F7xSphJVLYaPvfJ+5fMkWhKSllgFPPKtIsVVBx9vTuUsPKrGonRb2u2osgEcQYk7SXY1pyhK6yaIptcuWyCSCGADE+1q5xW8xRotUr/DMvrBYrFJ4hJNO7buvjzJkWznBAFFpBZLQtxJShSVgAlRAKCCah91XpWnVG2m4LOXIhNzs1FLMuZKCEpCjiISATxYMT2xrebJLQ7LlpSGSkJHAAAeyMN3Fi/uPyZ9Y+4RSxHEdLCcHxGr+8z8XwiWG5kMZoiim2ZKi5fvzivifCMPiJ7yV0+dna5PD+KYihDYja3K/IcSkAMMov0aMKMFCCskUatWVWbnN3bFRsICJksKDERWxOEpYmOzUV/wBfxLGHxVXDy2qbsEuUE5BoxhcHRwyapK19ev4jEYqriHeo7/oItUoqSwLHMbxTiOEYx2GeIouCdn617E8FiVh6qm43X5/DuUiZSlKwNtb33cyd498eJp+HV6mI3DWfP9/Wp7Opj6EKG+v7PLv29/6F7IlYUhLksMzHu8PR3NKNNNu3Nnh8RWdapKo1a/JCTZUu7f07ooS8Gwjqbbj8L5fgXI+LYpQ2FL48/wAR6OqlbI5pOubyvYY0YjgLOF+sGrz8qrs9wiVHgRDEfWMq70mLTKUUJKiMJwp6RS4xBLVfC+VeFY2PsSwqpuqlU0/LtcrtGLTOma1UxC0S8Q1YmYse/F0trD0WfnBKyzLXiUaMZRVNq9s7adtMr/wd0knzUAYJUyYCkj6Ml0rcMSEkHLI5CvKMSTejJeGqg77xpPvpYlWG0rRIl699YEArAGIhmcnDwcOeMZbSK86G9rT3C9m+XL9SFYrgla1NoTNmLSHVLQ4wJxDMUc5lgcoWRtrY+tu3QlFJ6N88vyE2PSMTJ8qUClWsCiQAQqWUgqYly4oxLCp7IxFt6o24jw5U6DqX0t7nfoaCJHJGLYtSUugAkZg7xyjRiJVIwcqau1yLeCp0KlVQrNpPmuT79jlgmqWgKUAHqAOG7+sYw051KalPVmfEKNKjXdOk20sm315+veR7cqbjTgQSElzUV4ip4RpxLr7yLpxyWumZbwCwe4mq87SlksnlbR5Lr+RLtMrGhSeII7d3ti1VhvKbh1Rz8NW3NaNTo0/3G7DZdWGcqJzJ+A3Rqw2HVGFr3fM34/GvF1NrZSXJfu+bOBCJhSsF8P8AYeMKFOtKNVZ2MuriMLTnh5K216y95Ki0UBEyYzcyABxJ3VpAJXdkNWO2JmYsOaThUCzg57qZRJxaMXza6FNaLNaVT0AISEJmY9cCHKCXwkZ5bLZRsi4KLfPoQk5u0UviaGNJsLy4/Jn1j7hFLEcR0cJwfEav/wAz8XwiWG5kMZoini1JqKuykk27IcmyikOaCOVLxelCS2k7Pn/B0Y+GVJLJq/Qbjqp3V0c1q2TETpuEc9w/rwHOKuLxcMNT2pfBeuXUtYTCTxNTZjpzfT+eiGrJagv1hu+I5Ro8P8Sp4uOWUlqvmuxv8Q8OnhZdYvR/J9/1JMdI5xxoxZXuZu7WOgRGpUjTi5S0RKnTlUlsx1OzUFJZQaKVLxKlOpu3dN6X5/gWqmAqwht5NLWxyOgUidc3lewxoxHAWcL9YRNIMTzdX022d1cIapy64lR4EZlseY9vS6uZy4Js9c6apcpcqVhACVk1W+aQSSzO53uM42RTSzLniLw+xHdtOXbp3EaT34bOcLrSopSZbJBC1OXBcFz0QwY15hsO98iXh2DpVoNyz652suv8j993jNlosxGwqZNlJWlgWCxtJrzo8VsVVlTUdnm0ifhOCoYiddTzUYSceWa0eQ/fd0G0NhnKlEAgkAEKSdxB9/OLTSKODxrw9/ZumdSpFklS5SSKIUxWpnCGckgGpKhu3mMSlYlClLGVZTeXW3f/AAKuWZJmp18uUhKl4gpQSAolKikuoB1VBrEjVio1aUtzOTaWnTPMsoFUIA5AFTfttXLXZggsJk5KFUBdJ3Vy7IqYmrKEoKPN2Z2PCsJSr0sRKoruEHJdmWynamcWnfkciNr56EKyWtaphSUhOEV4ucm9sU6GIqzquEo2t6R1cbgsPRw8atObltPLplr8dEKsVgEsu5JryAflEsPhI0W5Xu2Qx3idTFRUGkor8fx/YmRbOYR7dZEzUFCiRvBSWUCMiDEoy2Xci1ciWGxosqSlOJRViWSSMRwsCSSwo4Dc+uMzm5u79wp07ZL3j6bwQZOuSXS2+jF8JB4Mc4w4tOwUk1cZu69BNmTJYIOAA4kuxBcZHI0jMoNRUnzF1tOKd7GuuPyZ9Y+4Rz8RxHTwnB8Rq/8AzPxfCJYbmQxmiKcxur097TlDqrFWlU3dSM+juR565i9khhxePHy8Mxs57txy65W/c9THxDBwjvFLPpzJADCPZUobuEYdEl+B5WpPbm5dXf8AErrzkKqpJJFHTvDbxy5dsef8awFWp9NTbfVdu3zR3vBsfTh9DNJdH+/foxi7LMVELySMvSPLl74peC+HTlNYiWSWnf8Aj9S54z4hCEHQjm3r2/n9C5j2B5IIA4SRUZiKHiVCpWoONPVZrvbkXMBWhSrJz0eXuGJkxcxQcEAF68o85hcFiquIi5xcUmm2+3Tqd/EYvDUqEtmSk2rJLuSI9keUJ1zeV7DGjEcBZwv1g1eflVdnuESo8CIYj6xkC1z9WhSz5qSe4PG0hShtzUOuRW3XfYmzlygUqwoCwtIIGbMQSeNC/GIxbauy9jMDuKamnq7WZG0wysv+qlfGKeO0h95HS/07rif/ABSE6TX0qQSkCZiITq8KcQUXLg0LnINT2xde1fIqeHYSjWhedu+drLqWtru9FolpTPlvQFnIKVEVAIL8RGTnU686E26T/kk2WzJloSiWkJSkMEjICBrqVJVJOUndsdgQCAINstZcpRmOkrNuQG89dBTPdFss0KG37UtDLaQz1oEpWLFhnlScVSClIpzTvbr40oYp+1T+8em8JoxVPE2502i5uu1LEqWrEVuhBUFFySUgkhRyPs6s4vXOFUw0ZaZMu5UwKAUmoO/4HqrSJdznNNeyxcZMBADFqtKZYcuSaBIzUeA/toEoQc3ZGc0gWuah1JCMLthKiqrBnoC9KNGY1XDNFvyMXq38BdhvISUCUqUkywCKOSxzcKfE7l6xmTbe0yLwSUbRZeXbZpKEvISkJVV07+vf2boSk5asp7Chlaxp7j8mfWPuEUMRxHSwnB8Rq/8AzPxfCJYbmQxmiKiLZRCACAOGAGlTuCSfYP77IhtRWRYjh5zzf5kKbehS/wBHl6X/AOYypJm3yb6nbNfMtRZToPPLv/q0SNM8NOOepZQNAQAQBOubyvYY0YjgLOF+sGb1WBNU5AqBU72FIlRfsIjXTdRkQrTUOKZhxQc+EbLo02ZHsVkkyvJIlox12QkYu7OFzZUq1anG27deRT6XzA1mqKWqU9RTPPhFHHPKH3kd/wD06nfEf+KXyNDrA7OHzZ6txaL7aPN2yOa1LA4ksaAuGJ4CMXRnZYawVqKZ1FOvhC6MWYawU2hXKor1cYXRmzGrTaQlClAgkUb0iWAPCpELolCDlJIrUJYNnz4k5k9ZcxrOskkrIoNKuhL++X+kRSxXHT+8dvwn6vEfcZcXX5GV93L/AEiLpxSdYJmFZTuXUesMx2iv4TEosp4un/Wiw1qWJxBhQ1FDz4RK6KVmdCw7OHzZ6txaF0YsRLHI1qzMOWSPVG8esa9TcI1TkdShT2Id2dvCxgsnipI7i/uBjRVnam2WYK8kZa1GgPEA98XUyBP0at2FRlqLJLqD5BQz7xX8PODyzKeKp3tJHoVxH6M+sfcIpYjiJ4Tg+IzpAaI/F8IlhuZDGcim1qabQrlUV6uMWropWYa1NdoUzqKdfCF0LM7jDgOHNQHqRy4wujFmdkI1h9EZc+fV/wA8I1VJ8kdDD0bLaepKXIBUAcmJ62anVWKGJqyhHLmdCjFN5lbpDZwEpIAFSCwbMPu9WI4Co9tpk68ckzH2rOOuisW+jl511Sz6h6vN7su7hBlHE0f618S+1yWBxJY0BcMTwEYuipZ6HdYK1FM6inXwhdGLMn3Ksa0MRVJaueWXGNNdrYLOFT3hn9JSpNonHA6VlKRR6hCMVObpHPDyig6sFk2dNU280ivxTAoApcygce/HUJoW2nWUq/C+6MuvD7SMbt5ZCAJhGEJYzSCg/VqQHLbO0FK6i8Y38PtIy6T6FZpAtSjJVhwhM2UGZq5im9g/5ucaK1WMtmz5na8Gg0611/25FmAvZRgql1nmgArKSfu9huyN+/hrtL0jibp6WOqmqZSiglK3SAxcENio2/Egc8PKG/p/aRndvWwt5gUAUuZQOPfirhJB851MrnhJ3Q30L8SMbp9BsawjCEsZhBQfq1IG7Z2gpXUXjO/h9pDdvPIAormo2cISCWyBKQEjrbGT2843YecZN2dw4NZtE+LRgz2lXQl/fL/SIpYrjp/eO14T9XiPuMuLr8jK+7l/pEXTinbdKKkgIorEnCcmJIDvuoTWIz4WGr5DeuU5XgZKQEkNvILFt7AKruxc4ob6H2kS3b1sMzdZgCAllB1PyIcAndskJbsiUKsJSVpGHTaWaNbdzJQAMgAB2CLUtTA2tWKdK9ZR7NWse8iK+JypP1zNtJe0Ym3FqcHH5afCL1J3ima5akOz2jApKvqkHs3+x4lUV4Mweq6HoIsyXoSpZbgMRpy6o5cZ7ead0Z2dnkQ9NQr6EpD4SskcQMNOdWLb2jLnGOrsNna5GSdZSdnyh2T9X2bNXU/buhv4faQ3b6C9YvFiwUQGUOO5/SbN+bxjfQ+0hu3lkNqx4QgpIxKcEO4SSzP5rVpufnE6dWM5JKRh07KzRqLCsAACLMkBc+0Fxh6VWYE9dBujTVjBxtNk4OSeQ1fCns5KqKISQPSzb3xzIVoUKilJ5Xtcu7uVWOzFZmCta6x6GElJJxd0c+SadnqRkTGL/wB0iTzMGgE9RSpeB0zKAM7EAYmDb8SA+/DyjlSqwi3FyWRPYbzsOvMCgClzKBx78dcJLttOtlc2fdDfw+0jG7dtNC30PUrXjEmi0qUk8Bk3JziVzd4wqkZZJ3Gw1nYmX55ZXWPcgq/kji41e0/fl/ai/Q0Xu+bIQdy+4jF2LL+0y41z46nuf6r5ko8MfXX5HEPs8WS3csf+R/ZEVrTtr/7ZfMz9r1yKLSl2kYf/AJEpuvCnD7QfbEqf9bWn+Tq+Ga1L67D+RenMtwV3EOP5AuIrjV+mf9r+Vjkvh+PzAnuc/qST/JhjXb6Je/5K/wAif9frqKGZfk/XjU/tKI3S46nufy+ZBcMfXX5CUA7LdJkt14VAfzvEEn9GlrfL+7L5mcvav6yIs8jGlssKm6mlfKOv4RbbqW7fqyvib2jcI7ZUM9pV0Jf3y/0iKWK46f3jteE/V4j7jLi6/Iyvu5f6RF04o/Ndi2e7r3e2MS0YJasi2VW6yinumdseNy2Z9Lr9Xb8rnU5r1yRHvI7Cs+kO4rlt2YX9sWsGv+pp/D9H8rGuo/o5euY/JtTCPTtHPJl0yFKUJpNGUEp3moBUTuyLDm8c3F1k/o1yLVGFvaMvpbdqpKsbuiYpRG4pUSVYTx3seRi1g66nHZ5o1VYbLuZrWULcD7ouy0aNR7Zo+Dqq/WX76+144OAT3KuWMRbbyI+kuUv1j7mD8sRTGvHcvdL5fOxmh80Z1OQbNg3VgIH+/tjl57MLdXb8V8y3leR1eSs2r3YU/wC1u14k/wDuNaf+3+TC/p9ciPeKiAPWL95J9uCL/hy/6iF9dn97fkaq3BK3UVJtNI9C0US4uhQKCRniL9mQ7mPaY5GMvvLP4FujbZKq+rUSspIIagB3p3kcX9w6487jqkr7NrevmdjCU47N/XpGYvqYkBm2o6P+n41nNtO0FquTNHikqewrr2uRTJXWPXHDNtc63kSycqj8q04v5MPtjyXicbVZ95P84q/52OhQeS93zJ4dy/EYusLU/tKY0S+sqe5/L5klwx9dfkT9HfKpfPCG7EkH244sYLjj7pfhf/Jqr8L+H6Ee/EHXrOKjppwZIfvCh+UvkI14zKcm+/6LMlRzivXNkASVZFZcNiP1vML9uFXY+bGNUlaUl0vfXP2kTWi9WyYCSottkFTMfqOCPYpJP4nzrBcUe+nb2g9H6vkUukqD9AQo/wCYld5CSCw4VH/JjNLSXu/HU63hmtT7kvkXWqVuWd5emQJXhy+q6PZlSIc7c7a/8dDlcr9/mGrIricOzeqWJ7QpP5K7ow2tjatlnl0yWZlLO3rmdEhWRmVDOfrVKD7WV82MTkvakul7980RWifpZHEylHJZBUA3oOkinUoE/ifOMLWNuenb2g9H6vkMTUspBf6w/MlCx7EkdnMx1PCH7c0ui/VmjE6IXHdKhntKuhL++X+kRSxXHT+8drwn6vEfcZcXX5GV93L/AEiLpxRy0pJGFJYqUlIPB1AP2Bz2Rqry2acn6zyJRV2SFSznipWnF04hlwZQo2dMzHklazfJWv31Oi9fx+Qzb5J1a9vIKU/JBExu7Z/C2UWMG7Yin8Hf4aEKvA/XMrhao9a0c8kSL2navAiUuYEAvgJxbZOBwmpZl5cnFIrxoUVVcqjSvpfTua8TUqqC2E3bW2vYpL9vWcpCJE9JSqXUuXUSoOnFzCFN2l4zGlSVSVSlo/T/ADM0pVd1FVdfViosxdQGbkDvLROpNRhKT5JmyKu7HuGjwOpqX2l1/Efi8cbA33KN1fjImlSCRKZWHa78vi3sjVj02l7n8siWH1/D5mbTKUw2mcJb0fo1ZdxFeJOcc37L66dvaLXX1fIFSix2nYKcfW+jT3UIFGoHzJhpftr39pmOnf8ALIZvGWoIUSoqYqPctIOXfyYc3tYCexiKd+dvhe6sQqq8JeuhWptMeqaKBd3JYZ2JMzFgQWJDl1J6mZuvjHMxdek04Wu+vQsUoSWZfWqzJmJwrDj2jmDujlTpxmrSRchOUHeLPMNKpIl2haUqxJoxd91QeeLFHY8MVONBRp8tff3KuLlOVTanz0KiUusdBFU3d0SSJMs4qEPh4VcntC09eCu6PKeISTrTfdr8EszoUV7K9dSYmQrIzKhnP1qlB66sr5tFeXFPte+ueaJLRP0iy0bQROSSXdLgfVdP9Qr8z5xawX1ifVO3bM1V+F/D9Bq/pwE2YTuNaEs0oCtP4giWKo1Jz2ox0/gxRqRUbN+syIuYHWK0xbjXaRKLcd2W8xqeFq3n7Oun9xNVYezn6sCZwJRntHgaYphS2VKoavExmOGqqcHs6Wv+L+WYdWFnnr+xR6RTQfBzWlpknI5KKlUpXeKcIjDD1IQcZLXT80dfwupFyqtP+iXyLqXOSCA/mhTsWOFCpmbcDlwh5attN7Oqt/8AVfPI5G9hZK/P5nDPSEvWjjommBAFQ3Bb90YeFrWS2c1f5MzvYXbvr/ItcwOtNaPuPFMstSuQy3mJPC1bz9nXT+4wqsMs9P2BE5JKM9ojcaFUw0NKbSWrzjMcNVU4PZ0tf8X8szDqwtLPX9iNaJoUgkA4hhIASXLgq2abwFpfhG3A0q1GcW481+Fmn+GpirUhJPM6lQIBFQco9GUjP6VdCX98v9IiliuOn947XhP1eI+4y4uvyMr7uX+kRdOKPS1gzUg5ApqxopRZNchTFn9YRRxzm1GMVzz93rP4G2nsq9yQm0Biau6aYTvxrDUqHBHVHAWErbGzs81+jRcdaG1e5wTU5Zgp4FiAhS2dmqFGnKJrDVtpy2eX57P7kd7C1r8/mZWcCklJfZJFaEgZFtzhj2x62lJzgpNZ8/eUGlfIcK1JsNsWlRSXs4BBII+krUetHL8T1ijt+AQUsXFSV1n+jI+nIa0v9aXKP8uH/bG/BP6FHLxK+kYxotZSuZjIdKA/4iDgDb9oeyI+IbToOMNXl8OZGi0pXZ7LcEwKkpIyct1AkDtpFTDJxppSWaFVpyuiFpSoAIf0u7Eh+3LvjXjKcpxtFcvmiVGSi7v1qZ5E8bGe7caElTg0ptACvPdFFYWsnB7Omv8AcWHVhZ56/sc1wZQq45GuywalRiKh1AboisHV2Wrc1b8/3uZ30Lp39ZBOmJIO8KChkWIYJAJ5gKPH2ROOGrKaklyXwdmjG9hZq/q5l7YnApSdpgc2NAo4UlX1XLCu+kelp4qDUFNpTly7pXdik1rbQ9Buu3onSwpBGQdO9J4ERxK1KVOTUi7CSayGrdeiEhaUrGNJAU1TLxAkFXCgLPvaKlepsQui3Sw8m05LJ6d7dPmZW8JaJgOsAw+4DgfjHGoYitCrtUnZv1Z9ToVKUJQ2Z5oyl2WXWzcKHwuS5zCUgqJ7gTHvd5OFHamvatouvRHmJKLnaOhvxNSlAzYOnommBCU1DcFg90ealh68rNxzTb/NMuqrTzzHJiw601o4yPFMstSuQy3mMywtW87R10/uuYVWOWfqxZaPTQqclt6VnI0dRfqqlu+N+GoVIVE5LRW/NmurUi4tJ8/kRL/uycZ81ctiJhSGcBglIYl9zlXcOMX3WjF2ZoVKTV0QPE1oBDMdUNguNumFhWmySa7wOuI+YjkS3MsxPiSeRhLNMLqqNimGta0ANN5I5w8xHMbiWRUaT2CcDJVMAfXy0JAIOImritBQZ8Y1VqsZbNup2PBqck633JFyLktGynZZO2FOGxPjw8elR8mryjb5iNjj7iRzxVaWKmDrYFLigTkSXberLgONM+YhcxuZWFC5rQCGY6obBcbdMLCtCxOe/vjHmY5GdxISbltBGEsBMLqqNjza1rQA0305w8xHMbmWQo3XaXK2GIDCzjaBZymtOiM2z5RnzEDG5kJl3bOlOFJxIzxJrhepS2ZAPAezKxRxcHk2HSkjP6RnGiWEAq+nUKB3UUghIbMtuHxiGKklOGfO51vCU91iPuMt7pxKkyxLTjUJSKA0GwOkckxbqVY01eTONGLloPpuO0YcJZphdZcbBOzUPXZAYDq5xQliou7Nm5kOG67S5WwxAYQHG0DmRWmQzbM8Ixv4XMbmVjguS0bKNlhthT0Cnx4ePSo+TV5RjzEbGdxIi2zR60L+kwjESxSSMhkSXbecnPIvG6njIwduRjcyIt73cuRdtqExLEzJTVBBAXLDhubxWx1aNWSceh2vAYOOMjfv/wDlknSPRybaZ8tSBsGVLSVEgBLFT0dzQg0G+NuGxMKdNqWpy69NyqOw5YNHZ0kHAA6XAqPpHoSK0pkC0JYqMnd/4NW5kbbRazKlyAlfSxKJ5Yi7e2FOW1dojOOzZMiaXWKZM1Rls6CtVd5YAD315RmdRQtcRg5aGa8TWhmYfSHaqNjc5rWlaPEfMRzJbmQrxVaHKmDoGFNRtg0cVpTi0PMRyG5kM2i6pyUhKloQlRxY1FICVHcXNTQZPGPMRSb6DcyJN3y1qs5lzJYJmrUhziQVjAVGYonEX2VAHLoswjx1ek8R4ntUKrbilLadmk09Faytp+epvgvYs0S9F7mXZwszCkqUEdH0XfdxMeuxWJ32zlaxilT2SNcIe3Xg/GR+gxSWrO1jP9ph/wDl+o9fGjCZySELMtyHDOlt7Dd1O0Yw9GlRrb3Z+Hfqc+pWqTp7tv4ldL0YXKVglAYQQoTFEOopqApuYbJmrHTeL2leWpQdB3yHfFVpqpg62BS4cBLsSXberLgOzHmIXI7mVjoua0AgBjqhsFxt0wsA9CxJrv74x5iNjO5kWui1gnS5wUtsKgokOHSqgAPGg3c4lGrGTsiMqbirl3a+mez3RUrcbLVLgQ1Gs2BAGY04/wDaf6uT8YjI6vhWtX7kvkaeMnKCMgIAIAYtFqShsRqSABvLlhSMEowlLQfjJAzWlw+lsP8AqkxGXI6vh31df7ho0IADAADgKRLU5VhUDIQAQAQBnP8AqF/kJ3/1/wDkREXodPwb/ew+P6Mv7P0E+qn3Rk5suJjkZIlhd3RPX8BFzD8JVr8Qi8vN7fhEcTyJUNWQoqlkIAjW2QFBycJTVK6bB413NQjeI1VqEK8HTmrp+rruRZWWWcMRntiHRWaqCQANuQo5yyGJCeD5gg8LA1qeCrvCzcbPSStz5S/nR9rNY/8AkXaFAhwQQagioI4gx6IkZvR//PW/1pH6DEFqzq4z/Z4f/l+ppYmcsIAIAIAfsPT7DG2hxmmtwibV0z2e6MVuNkqXAiJarQJaXPEAAM5JLAVIHeYxCDnLZRMj3ZeiJ+PC4UhWFSSzg5guCQQePIxKrRlSavzMtNFHpxNT/hRiDi1SSQ4cCtSNwjRI6vhUX9K7f0SNQhYUHSQRxFR3xI5VmsmKgAgAgCvtd0oWtMyoUFJUeCsJGY7MxEXG7N9PEThBw5MsIkaDLaXzk62xjEl02lJNRQNmeERZ1fDovd1sv6GadCwQ4II4io74kcrTJkG+Z8yWjHLamYIfq3/28Rle2Ruw8YTnszJVkxYE42xNVqAHhGUa57O09nQejJEIAyP/AFGlTTZ3Qp5TgTUMD5wKVAs/SAB6xziMjseCypKvaS9r+l/DNfgX1wS5qZCNerFMIc0Awvkmg3Bu14yjnYqVJ1pbpWjy/f4lhGSuWF3dE9fwEXMPwlWvxCLy83t+ERxPIlQ1ZCiqWQgCtt9nAXrVDGkM6TtatvPQnLrYPvGRB5fiuFrV6X0Undf08pfz0I6O43YpSVnDOOsWBiBJdC07loSNneNxKSRUggmPhccI6e3RhaSyd85J+955/BfEe8s5iSQQDhJBYhqHcWNKR1iSdncw+ikm1eHWjWKZiNccKfpCA0sJpQFO1Td1xBanf8RnhvKU9ha8OenX88jbT54QHV2DeTwA3wnNQV2cGEXJ2QqTNCgFJLg5RmMlJKSEouLsxcSMBAD9h6fYY20OM01+ATaumez3RitxslS4EQLysCJ8sy1uxaoLKBBcEHcQYxTqOnLaRsTs7ka4rjl2RCky8RKlYlKWXUoswcgAUG4CJVq0qrvIlObk8yo0x0aFpXKWlSUrcIWSwJl5uHzUmrDnGlxudPw7xHy0ZRlmtV7/AOTS2aQmWhKEBkpAAHACggjlynKcnKTu2OxkwEAEAEAEAZTSrRTwmdKmJ2XITNPFAqFDnmntHCItHWwHibw1OUHnzj7/ANuf+TUSZQQkJSAlKQAAMgAGAHZEjlSk5Nyk7tiiHzgYOwAQAQAzaJqUjbIY8avvy35P2RKFOU3aKuQlUjDNuwuTNCgFJIINQRUGMSi4u0smZjJSV46C4wZLC7uiev4CLmH4SrX4hF5eb2/CI4nkSoashRVLIQBWWiaJ0uWtCTMllTqSGDgBQYhZDspqejFTHU61SjKFF2l1vbnnmueViF7hYbKFBC1qKlJ81JARLWAUKSkIZ22k1J3xHC+H0cM7xXtPVu938jKzLMRdJHMI4Z584GDM3uqYlZCzm7K4p4cm3jtji43eKWeh1MLsON0StHVLrT6Pifrejx5xv8PVRJ34TVjNjL7XrUvI6ZQOIWCHBBHEVjCaaujLTWTJNh6fYY3UOM01+ATaumez3RitxslS4ENRrNgQBldLLrtU5REgS1IWlIJWWMspfKjtV6Vfsi/hcRSpxtL/ACTpuCd5GnkJISkE4iAATxIFT2xQbu7msXAyEAEANyJoWkKGRAI41484aGE7jkDJU3pblomICELUkF1MlRBBo1BuFYi27lmjRhOEnJpdC2BiRVCBkIAIAIAqr9u6ZOCdVN1axiDkOClTOC3UIuYLFRoN7cbplLGYadZLYlZoeuO7/B5KZWIrIxEqycqJUWG4OTGvFV9/VdS1rmzC0NxSUL3/AJJk6aEpUpVAkEk8gHMVywyyu3o9vwEXMPwlWtxCby83t+ERxPIlQ1ZCiqWSltdvUS4EyVqlnWEmVhCADtKBUdnJTs7Asxy5+Nx0aHsR43bZTTs+ya/fUhqVkubZRqU+FnEpEoyyktidISVooemgAGtBUYS5jixxfiMdpwhZJyb7X5P7ru136rIez1HLLeiSgos06UwUWwIUspStSiFkZJSGI6JBIZw8dDDYytBQpVY7PWU3q1r8el2Yv0NFY1goSUr1gbpuk4moTs0d3yjtE0PwAxa7IiYAFpcAg93VGupTjNWkicJyg7xHUpYMKAbonYiUt825SVYGYM44KG8k8j5vfHOxteUPZt/ProXcLRjL2vS9dRi5LcQvAXIUd248eQ4xpwNeSlsPNP8AI24uknHaWq/M1Vg6fYY7tDjOPW4RNr6Z7PdGK3GyVLgQ1Gs2BABABABABABAEU2FLllLS5JZKiA5LkgbnLmm8mM3I7IeBfxJv5zC42Q8C/iTfzmFxsh4F/Em/nMLjZDwL+JN/OYXGyNmzzMWETDq8yaawEeaCzYTm5qGI3uldGLMc8C/iTfzmFzOyHgX8Sb+cwuNkPAv4k385hcbIeBfxJv5zC42QNgSekpahwKiQWrUbxyyhcbJdXd0T1/ARbw/CVq/EIvLze34RHE8iVDVlfOSSkgKKSRRQYkcwDTviqWDN3tdxWiZJVNQkrSjWT1dLV46owrJCcQEwBjh6VOPn/EHKhiIVZSc9dmHR2yeXe3K/cg1lYLnucoMhQnpmIlrtExBo6pdoGIMU7LAqLNRilo4+KxSnvE4OMmop9nHLnnnb33uSjCxBuqwybPLS81a1JEuWtZMwSzLKgoplKOylJCkqZBchIEdakq1fExnUpfRNt6LW1rytzTVs9MyKSSL28LxCHloGHCwYBqNQJ4Bt/dHTxWL2G4rX1p+/wCBfw+H2kpP166fiIuW8f8A01n1T/tr7I14LFbX0cvh+xPFYe3tx+P7l3HTKIQBFvGxCajCaHNJ4HjGqtSjVjss2Uqjpy2kFgsCZQZNSc1HM/LlGKVGNJWiKtWVR3ZY2Hp9hi3Q4yrW4DLaaXsqTakI8JTZ0KkWiZiUEHEuUZIQnbFaLXQVLUjZKN5PIjF2iszP23Sm1hC1JCEKlotC1pWxZUqxyJ2ADA7BU4liXJGbUiKpx9e8y5ss16XGWFy1JQubK1gUDMSkq1UiXNCy4ASFKmEOWFOwR3XMzvLZCJel6lbQSgOEp2llMpCjaFyStazLxAAJGThyACelGd0Y3jHrFpbMmKl/QoCFGzhShMJL2hc2WDL2GWh5QUFEh0qFIw6aXMkqjNZGo2hABAGcvu1WjwuTJkqWEqlTFqwap9mZLS5M0GjLNBWJxUdltmqTe1ZFYnToqfCiQKpZa5xRKwqlzpgxKMt0qOpZikdLlWe6RjeCjpFOM3CDQzMIGzn4UJQc4OjhLZPzesY2Fb10MbbK/wD78m+DIIRJVNVZVTHCjszRZploqgioZDMCaliQ0S3SuN47E+ZputJUnUyjhwpxa0AAlclGsWGdMr6bFiANEj61MbpGd4yRZNJZgssuavVKVMtU+TjK8MlCUTZwSpUwJ6OGUEgttFSeMYdNbVuxnbdikl6V2tUhK0qRiEsrUSzEiwptDJARliUTm5YVANJ7uN/XUhtysW//AHgqWlSFJlrnSwsKBmJSVGXIlTMZcAJClTCMgKdghu7kt5yG5emaioMmWMWrS61lEmWozLQhSlrMvEB9ABvBUpIB8453Q3hKu3Sxc2ZJGoSlEyZLlvjJUFLsyrS4GAApZJDu5cFhEZU7JmVM1cazYWF3dE9fwEXMPwlWvxCLy83t+ERxPIlQ1ZCiqWSLabMnamJlpM3CcKmGJwDhGI5VPtgtSLRAF2qlygoDFOQkM29KQxlJfc2Ts6mUY59Tw6nLDyo83nd/a6v9OyMZrMlXTYEykulxiSh0+aFBLEgbno4yp1x0Ha7CQi+Lu1odLBYy4EfVMVcVh1VjlqWsPX3bz0O3ZdaZW0raXx3Dkn+sMPhY0l3FfESqO3ImGYHIUWYbozUqpS2W7GnZbV0MWO04lKTmzF+uNeFrubcXyNtWnsxUupMi6aQgB+w9PsMbaHGaa/AItiQVmg3e4RitxszS4UMlA4CNRssGAcBGRY5qwzMGZmajcICx3COH9jKMAVGQEDIQBxoGBOrHAdw64Cx3AOAgLHBLHAdw/vee+AsGrHAZNlu4QuLHcAZmDcIAMA4DugLBgHAQFjmrDMwbJmo0BYVh5QFjsAWF3dE9fwEXMPwlWvxCLy83t+ERxPIlQ1ZCiqWQgAgAgAgAgCNarGJmZIPEZxXrYaFXX8jZTqyhoQLRPRZ3QjpEOSamuTcT7Bv4RWlKGFjsx16+vXU3xjKu9qWgzdV6bRSs0UaEl2J3E8D7414XGNz2J89DZiMN7O1HlqX0dUoD9h6fYY20OM01+ATaumez3RitxslS4ENRrNgQAQAQAQAQAQAQAQAQAQAQAQAQAQAQAQAQMFhd3RPX8BFzD8JVr8Qi8vN7fhEcTyJUNWQoqlkIAjWu1iWK1PD4k7hzjVVrRprM2U6bm8hm7LxE1wWxDhkRxDxqw2JVa65onXoOnZ8ifFo0BABAEK9LAJqeChVJ58DyMV8RQVWNufI20arpyvy5kS7LnwsqaxVuTmlP9TGnDYNU85Zs3V8U5+zHQuIvFQfsPT7DG2hxmmvwCbV0z2e6MVuNkqXAhqNZsCACACACACACACACACACACACACACACACACBgsLu6J6/gIuYfhKtfiEXl5vb8IjieRKhqyFFUshAFJf1hNZiX9NPEDzhzA9kc/G4dyW3H4lzC1knsS+Axc13LKkzC6EioHnK/oPfGnB4SSaqSyNmJxEbOCzNEI6xzwgAgAgAgAgB+w9PsMbaHGaa/AJtXTPZ7oxW42SpcCGo1mwIAIAIAIAIAIAIAIAIAIAIAIAIAIAIAIAIGCwu7onr+Ai5h+Eq1+IReXm9vwiOJ5EqGrIUVSyEABgAjBgIyZCACACACACAH7D0+wxtocZpr8B//2Q=="/>
          <p:cNvSpPr>
            <a:spLocks noChangeAspect="1" noChangeArrowheads="1"/>
          </p:cNvSpPr>
          <p:nvPr/>
        </p:nvSpPr>
        <p:spPr bwMode="auto">
          <a:xfrm>
            <a:off x="155575" y="-898525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hUUEhIUFRUXFxUZGRYYGRkYFxcYFRgaFxoZFxgYHSggGR8lGxcUITEhJSkrLi4uFx8zODMsNygtLisBCgoKDg0OGxAQGy8kICY0NC4sLCw3Ly8sLzQsLS8sLCwsLCwsLCwsLCwvLCwsLCw0LCwsLCwsLCwsLCwsLCwsLP/AABEIAMUA/wMBEQACEQEDEQH/xAAbAAABBQEBAAAAAAAAAAAAAAAAAgMEBQYBB//EAEoQAAECAwQGBAoIBAUDBQAAAAECEQADIQQFEjEGEyJBUWEycYGRFBUzQmJyobHB4SNSU3OCkrLSY6LR8CQ0dMLxBxazQ0RUg+L/xAAaAQEAAgMBAAAAAAAAAAAAAAAAAgQBAwUG/8QAPhEAAgECAwYDBAkDAwQDAAAAAAECAxEEITESEzJBUWEFFPAicYHBIzNScpGhsdHhQpLxBjSCJENz4mKisv/aAAwDAQACEQMRAD8A9xgAgAgAgAgCi01tM2XZFKkKUmZrLOkFOHEy58tCgMQKQ6VKDkMHeAKCXpBa7NNlWeeBMUpTnExmCVNmrRLdUsJSpSQkPgQrMAs4KgIqdPp+oTMVKlvrCleHaDBCVYZTTWmKdRDBRXTyTukAWFm0mtAUlGpKzMnWpMskKJazWiaJgUQAEvJRLwPmVNWAESdJ7TOu61T0ply5stDoUkBaXwBSklIWraScSSCeDpFRADV76aWiTKXMEuSppk9MsAK+kTZwSS5UACvZwhOIsCQFVwgKtemFpRrDqZWF7WEE4hhFltaLO61KITtIXjDlA2KqALpA5Z9OJyloAly1EiQdUAoTpmt1gUqXUpCUYMTuoFJzyJAdu3Su0z1SkIRIJmLSDNAmatDyVzVy2JczEFASagbYyLiAL/Q63TJ9ikTZykqmKQCsgYRiBIIKdxBDEcQcoAuYAIAIAIAIAIAIA8+XpXaUT7VM1cyZIKLSLOgoZJmWRIoFJBUrWKFoOWUtLO9QO2rSa0FSCmbKVLUihkpWBMUm1SZZUhS3pgWpwMQoS/ABdv0ytMsL/wAOgCXOEhcxThCVgTllW0pIwFCLMxxCs9ncYSBJ0i0jtEhMialKQFWS1TVySCrFOlS5cxEsLDF6roBUA04AR700ytEmZOl6qUtUqUtRACg8xMkTgzqxFJfCNlqFlEgpADlq0utEqbLlrlyz/iFylqSC6gFSsJloUsE0mKfDjIwvhYkgBmz6bTlJJazgbGKZtmXZsUxaDr61ogEMR0g9GUQOWrSm1rlKWhMqSlAsSlKUlaiRPnhCyxYJQEAqc1ZW5ngDfCAOwBEmW8BRSlC1lLYsIDAkOASSA7EFhxHGAE+HH7Cd3I/fAB4cfsJ3cj98AHhx+wndyP3wAeHH7Cd3I/fAB4cfsJ3cj98AHhx+wndyP3wAeHH7Cd3I/fAB4cfsJ3cj98ANzbROU2rlYQKnWNtD6icKixP1jQUoXLAOC3K+wnfyfBbQAeHH7Cd3I/fADSJoStSxZpoUsJClMhyEvhfb3Oe+AHfDj9hO7kfvgA8OP2E7uR++ADw4/YTu5H74APDj9hO7kfvgA8OP2E7uR++ADw4/YTu5H74AkWa0JmJCk5F9xBBBIIINQQQQRxEAOwAQAQAQAQAQAQAQAzZbMiWkIlpCUjJIyG+AHmgAgAgBuTJCXbeSo9ZzgByACACACACACACACACACACACACACACACACACAG5UkJdvOJUess/VlADkAEAEAEAEAEAEAEAEAEAEAEAU9tvFaVqSGYNu5Axap0YyimyjVxE4zaQx42mej3fOJ+Xga/N1OweNpno93zh5eA83U7B42mej3fOHl4DzdTsHjaZ6Pd84eXgPNVA8bTPR7vnDy8B5up2DxtM9Hu+cPLwHm6nYPG0z0e75w8vAebqdg8bTPR7vnDy8B5qp2DxtM9Hu+cPLwHmqnYPG0z0e75xny8DHm6nYPG0z0e75xjy8DPm6nYPG0z0e75w8vAebqdg8bTPR7vnDy8B5up2DxtM9Hu+cPLwHm6nYPG0z0e75w8vAebqdg8bTPR7vnDy8B5up2DxtM9Hu+cPLwHm6nYPG0z0e75w8vAebqdizuy0GYklTO5FOoRXqwUZWRboVHON2IvW1ql4cLVfPk0Zo01O9yOIqyp2sV/jaZ6Pd843+XgVvN1OweNpno93zh5eA81UDxtM9Hu+cPLwHm6nYPG0z0e75w8vAebqdg8bTPR7vnDy8B5up2DxtM9Hu+cPLwHm6nYPG0z0e75w8vAebqdg8bTPR7vnDy8B5up2DxtM9Hu+cPLwHm6nYPG0z0e75w8vAebqdiVd9vWteFTMxyEa6tKMY3RuoV5znZkC8/Kq7PcI3UeBFbEfWMhT1lKVEByASBxIDt2xtNUUnJJlFc+kAn2gykHWI1eIqYDAoEBqbi5YGtM4xG9szrY7AQoUVPR3t7xrSUWoqKZEoqxYcE0KA1ZAYu52auXaoIG5oxZ3vclgKmFjT+la7p8/caVLtXPfEjjPsVd5X2iS5UzJUEq2toOAXCWqACN43xHazsdCh4fOtDaT10LWJHPCAGbTNKUuElXIe/8A4jVWqShByjG/uLGFowq1FCclFdWN3dPK0YjvJ7AC0a8JVlUp7curN/ieHhh6+7hokvjlcavGxKWUlKiNyq7uIHH+sasXhZVnFxduvuLHhviEMNCcZxT5xy59L9PXM7a7cmSGANBQVAoOMZxGLhh0o2fb/JHB+HVcdJzcla+b5/h/gftVowJxFJPVG+tWVKG00/gVMLhXiau7jJJ9ztkn40BTM707WjNCrvYKdrXMYvD+XrOle9v2Ho2lYz19WyeleCVKmFRUkoWH1bMHCm2c8TvG6nCLV5PI1znZWSz6mgJ5xpNgxbrRq5al7gz72DgEkcAC/ZGUruxhtLUg3Je2vXNCdpCCnCtmfE9DucNu4xOdNwSvqRU1KTUc11Nlcfkz6x9wjnYjiOphOD4jV/8Amfi+ESw3MhjNEViVIwF+lHn8Z4hJzktppptJLLQ62FwUFCPsp3Xv1I1nmYg/M+yO14ViZ4jDqc9c177czk+JYaOHruEdNfdfkOx0SiLkLSDt8KRwvFsU6c403o1f3nY8Mw6nBzWt7e7/ACRxOBWQnJu6NHguLnOtKle8bX92fzN/i2FhClGpazvb3jhLZx6NtJXZwUm3ZakTw4YmNAcjw9bg8caHjdF4jdyyXJ/v0vy/M7E/BasaG8Wclqv26tc/yJZjr1JbMHJclc5FOO1JR6sVaZyAimfGPG1fEZtKcZPa9/y0+B6ulgYcDirCJanAPECPXYaq6tGFRqzaTPL4imqdWUFom0WFzeV7DDEcBPC/WDV5+VV2e4RKjwIjiPrGZC+fCjOCZUo1WlSZwOylNHBrQBi4ar73idne9zqYaeFWH9tq9ndc2+3rIsr6mqlIxS5SljEcaZbhRoWOztGrZe54STehTwG7nUtVa0yvp+eRzRtc1UgGcFJUVKwhXTCH2cW9886s0SI45UVWapadtL87Fdfk206zBJlLJKklE0E4EpYOFVYB8RLir9URs73uXcJ5TcXqNc7p6/Ak22x2SbPlqmS3Wo7CiSELKOKQWLNQqFWo9IypK+Rph5yjQey7R59Un+hexk5gQAQA3NlukjJwe87++ITjtRceptpVNipGbzsyNdqZmF5h6k7xzJ+EVsHGuoXqv4F7xSphJVLYaPvfJ+5fMkWhKSllgFPPKtIsVVBx9vTuUsPKrGonRb2u2osgEcQYk7SXY1pyhK6yaIptcuWyCSCGADE+1q5xW8xRotUr/DMvrBYrFJ4hJNO7buvjzJkWznBAFFpBZLQtxJShSVgAlRAKCCah91XpWnVG2m4LOXIhNzs1FLMuZKCEpCjiISATxYMT2xrebJLQ7LlpSGSkJHAAAeyMN3Fi/uPyZ9Y+4RSxHEdLCcHxGr+8z8XwiWG5kMZoiim2ZKi5fvzivifCMPiJ7yV0+dna5PD+KYihDYja3K/IcSkAMMov0aMKMFCCskUatWVWbnN3bFRsICJksKDERWxOEpYmOzUV/wBfxLGHxVXDy2qbsEuUE5BoxhcHRwyapK19ev4jEYqriHeo7/oItUoqSwLHMbxTiOEYx2GeIouCdn617E8FiVh6qm43X5/DuUiZSlKwNtb33cyd498eJp+HV6mI3DWfP9/Wp7Opj6EKG+v7PLv29/6F7IlYUhLksMzHu8PR3NKNNNu3Nnh8RWdapKo1a/JCTZUu7f07ooS8Gwjqbbj8L5fgXI+LYpQ2FL48/wAR6OqlbI5pOubyvYY0YjgLOF+sGrz8qrs9wiVHgRDEfWMq70mLTKUUJKiMJwp6RS4xBLVfC+VeFY2PsSwqpuqlU0/LtcrtGLTOma1UxC0S8Q1YmYse/F0trD0WfnBKyzLXiUaMZRVNq9s7adtMr/wd0knzUAYJUyYCkj6Ml0rcMSEkHLI5CvKMSTejJeGqg77xpPvpYlWG0rRIl699YEArAGIhmcnDwcOeMZbSK86G9rT3C9m+XL9SFYrgla1NoTNmLSHVLQ4wJxDMUc5lgcoWRtrY+tu3QlFJ6N88vyE2PSMTJ8qUClWsCiQAQqWUgqYly4oxLCp7IxFt6o24jw5U6DqX0t7nfoaCJHJGLYtSUugAkZg7xyjRiJVIwcqau1yLeCp0KlVQrNpPmuT79jlgmqWgKUAHqAOG7+sYw051KalPVmfEKNKjXdOk20sm315+veR7cqbjTgQSElzUV4ip4RpxLr7yLpxyWumZbwCwe4mq87SlksnlbR5Lr+RLtMrGhSeII7d3ti1VhvKbh1Rz8NW3NaNTo0/3G7DZdWGcqJzJ+A3Rqw2HVGFr3fM34/GvF1NrZSXJfu+bOBCJhSsF8P8AYeMKFOtKNVZ2MuriMLTnh5K216y95Ki0UBEyYzcyABxJ3VpAJXdkNWO2JmYsOaThUCzg57qZRJxaMXza6FNaLNaVT0AISEJmY9cCHKCXwkZ5bLZRsi4KLfPoQk5u0UviaGNJsLy4/Jn1j7hFLEcR0cJwfEav/wAz8XwiWG5kMZoini1JqKuykk27IcmyikOaCOVLxelCS2k7Pn/B0Y+GVJLJq/Qbjqp3V0c1q2TETpuEc9w/rwHOKuLxcMNT2pfBeuXUtYTCTxNTZjpzfT+eiGrJagv1hu+I5Ro8P8Sp4uOWUlqvmuxv8Q8OnhZdYvR/J9/1JMdI5xxoxZXuZu7WOgRGpUjTi5S0RKnTlUlsx1OzUFJZQaKVLxKlOpu3dN6X5/gWqmAqwht5NLWxyOgUidc3lewxoxHAWcL9YRNIMTzdX022d1cIapy64lR4EZlseY9vS6uZy4Js9c6apcpcqVhACVk1W+aQSSzO53uM42RTSzLniLw+xHdtOXbp3EaT34bOcLrSopSZbJBC1OXBcFz0QwY15hsO98iXh2DpVoNyz652suv8j993jNlosxGwqZNlJWlgWCxtJrzo8VsVVlTUdnm0ifhOCoYiddTzUYSceWa0eQ/fd0G0NhnKlEAgkAEKSdxB9/OLTSKODxrw9/ZumdSpFklS5SSKIUxWpnCGckgGpKhu3mMSlYlClLGVZTeXW3f/AAKuWZJmp18uUhKl4gpQSAolKikuoB1VBrEjVio1aUtzOTaWnTPMsoFUIA5AFTfttXLXZggsJk5KFUBdJ3Vy7IqYmrKEoKPN2Z2PCsJSr0sRKoruEHJdmWynamcWnfkciNr56EKyWtaphSUhOEV4ucm9sU6GIqzquEo2t6R1cbgsPRw8atObltPLplr8dEKsVgEsu5JryAflEsPhI0W5Xu2Qx3idTFRUGkor8fx/YmRbOYR7dZEzUFCiRvBSWUCMiDEoy2Xci1ciWGxosqSlOJRViWSSMRwsCSSwo4Dc+uMzm5u79wp07ZL3j6bwQZOuSXS2+jF8JB4Mc4w4tOwUk1cZu69BNmTJYIOAA4kuxBcZHI0jMoNRUnzF1tOKd7GuuPyZ9Y+4Rz8RxHTwnB8Rq/8AzPxfCJYbmQxmiKcxur097TlDqrFWlU3dSM+juR565i9khhxePHy8Mxs57txy65W/c9THxDBwjvFLPpzJADCPZUobuEYdEl+B5WpPbm5dXf8AErrzkKqpJJFHTvDbxy5dsef8awFWp9NTbfVdu3zR3vBsfTh9DNJdH+/foxi7LMVELySMvSPLl74peC+HTlNYiWSWnf8Aj9S54z4hCEHQjm3r2/n9C5j2B5IIA4SRUZiKHiVCpWoONPVZrvbkXMBWhSrJz0eXuGJkxcxQcEAF68o85hcFiquIi5xcUmm2+3Tqd/EYvDUqEtmSk2rJLuSI9keUJ1zeV7DGjEcBZwv1g1eflVdnuESo8CIYj6xkC1z9WhSz5qSe4PG0hShtzUOuRW3XfYmzlygUqwoCwtIIGbMQSeNC/GIxbauy9jMDuKamnq7WZG0wysv+qlfGKeO0h95HS/07rif/ABSE6TX0qQSkCZiITq8KcQUXLg0LnINT2xde1fIqeHYSjWhedu+drLqWtru9FolpTPlvQFnIKVEVAIL8RGTnU686E26T/kk2WzJloSiWkJSkMEjICBrqVJVJOUndsdgQCAINstZcpRmOkrNuQG89dBTPdFss0KG37UtDLaQz1oEpWLFhnlScVSClIpzTvbr40oYp+1T+8em8JoxVPE2502i5uu1LEqWrEVuhBUFFySUgkhRyPs6s4vXOFUw0ZaZMu5UwKAUmoO/4HqrSJdznNNeyxcZMBADFqtKZYcuSaBIzUeA/toEoQc3ZGc0gWuah1JCMLthKiqrBnoC9KNGY1XDNFvyMXq38BdhvISUCUqUkywCKOSxzcKfE7l6xmTbe0yLwSUbRZeXbZpKEvISkJVV07+vf2boSk5asp7Chlaxp7j8mfWPuEUMRxHSwnB8Rq/8AzPxfCJYbmQxmiKiLZRCACAOGAGlTuCSfYP77IhtRWRYjh5zzf5kKbehS/wBHl6X/AOYypJm3yb6nbNfMtRZToPPLv/q0SNM8NOOepZQNAQAQBOubyvYY0YjgLOF+sGb1WBNU5AqBU72FIlRfsIjXTdRkQrTUOKZhxQc+EbLo02ZHsVkkyvJIlox12QkYu7OFzZUq1anG27deRT6XzA1mqKWqU9RTPPhFHHPKH3kd/wD06nfEf+KXyNDrA7OHzZ6txaL7aPN2yOa1LA4ksaAuGJ4CMXRnZYawVqKZ1FOvhC6MWYawU2hXKor1cYXRmzGrTaQlClAgkUb0iWAPCpELolCDlJIrUJYNnz4k5k9ZcxrOskkrIoNKuhL++X+kRSxXHT+8dvwn6vEfcZcXX5GV93L/AEiLpxSdYJmFZTuXUesMx2iv4TEosp4un/Wiw1qWJxBhQ1FDz4RK6KVmdCw7OHzZ6txaF0YsRLHI1qzMOWSPVG8esa9TcI1TkdShT2Id2dvCxgsnipI7i/uBjRVnam2WYK8kZa1GgPEA98XUyBP0at2FRlqLJLqD5BQz7xX8PODyzKeKp3tJHoVxH6M+sfcIpYjiJ4Tg+IzpAaI/F8IlhuZDGcim1qabQrlUV6uMWropWYa1NdoUzqKdfCF0LM7jDgOHNQHqRy4wujFmdkI1h9EZc+fV/wA8I1VJ8kdDD0bLaepKXIBUAcmJ62anVWKGJqyhHLmdCjFN5lbpDZwEpIAFSCwbMPu9WI4Co9tpk68ckzH2rOOuisW+jl511Sz6h6vN7su7hBlHE0f618S+1yWBxJY0BcMTwEYuipZ6HdYK1FM6inXwhdGLMn3Ksa0MRVJaueWXGNNdrYLOFT3hn9JSpNonHA6VlKRR6hCMVObpHPDyig6sFk2dNU280ivxTAoApcygce/HUJoW2nWUq/C+6MuvD7SMbt5ZCAJhGEJYzSCg/VqQHLbO0FK6i8Y38PtIy6T6FZpAtSjJVhwhM2UGZq5im9g/5ucaK1WMtmz5na8Gg0611/25FmAvZRgql1nmgArKSfu9huyN+/hrtL0jibp6WOqmqZSiglK3SAxcENio2/Egc8PKG/p/aRndvWwt5gUAUuZQOPfirhJB851MrnhJ3Q30L8SMbp9BsawjCEsZhBQfq1IG7Z2gpXUXjO/h9pDdvPIAormo2cISCWyBKQEjrbGT2843YecZN2dw4NZtE+LRgz2lXQl/fL/SIpYrjp/eO14T9XiPuMuLr8jK+7l/pEXTinbdKKkgIorEnCcmJIDvuoTWIz4WGr5DeuU5XgZKQEkNvILFt7AKruxc4ob6H2kS3b1sMzdZgCAllB1PyIcAndskJbsiUKsJSVpGHTaWaNbdzJQAMgAB2CLUtTA2tWKdK9ZR7NWse8iK+JypP1zNtJe0Ym3FqcHH5afCL1J3ima5akOz2jApKvqkHs3+x4lUV4Mweq6HoIsyXoSpZbgMRpy6o5cZ7ead0Z2dnkQ9NQr6EpD4SskcQMNOdWLb2jLnGOrsNna5GSdZSdnyh2T9X2bNXU/buhv4faQ3b6C9YvFiwUQGUOO5/SbN+bxjfQ+0hu3lkNqx4QgpIxKcEO4SSzP5rVpufnE6dWM5JKRh07KzRqLCsAACLMkBc+0Fxh6VWYE9dBujTVjBxtNk4OSeQ1fCns5KqKISQPSzb3xzIVoUKilJ5Xtcu7uVWOzFZmCta6x6GElJJxd0c+SadnqRkTGL/wB0iTzMGgE9RSpeB0zKAM7EAYmDb8SA+/DyjlSqwi3FyWRPYbzsOvMCgClzKBx78dcJLttOtlc2fdDfw+0jG7dtNC30PUrXjEmi0qUk8Bk3JziVzd4wqkZZJ3Gw1nYmX55ZXWPcgq/kji41e0/fl/ai/Q0Xu+bIQdy+4jF2LL+0y41z46nuf6r5ko8MfXX5HEPs8WS3csf+R/ZEVrTtr/7ZfMz9r1yKLSl2kYf/AJEpuvCnD7QfbEqf9bWn+Tq+Ga1L67D+RenMtwV3EOP5AuIrjV+mf9r+Vjkvh+PzAnuc/qST/JhjXb6Je/5K/wAif9frqKGZfk/XjU/tKI3S46nufy+ZBcMfXX5CUA7LdJkt14VAfzvEEn9GlrfL+7L5mcvav6yIs8jGlssKm6mlfKOv4RbbqW7fqyvib2jcI7ZUM9pV0Jf3y/0iKWK46f3jteE/V4j7jLi6/Iyvu5f6RF04o/Ndi2e7r3e2MS0YJasi2VW6yinumdseNy2Z9Lr9Xb8rnU5r1yRHvI7Cs+kO4rlt2YX9sWsGv+pp/D9H8rGuo/o5euY/JtTCPTtHPJl0yFKUJpNGUEp3moBUTuyLDm8c3F1k/o1yLVGFvaMvpbdqpKsbuiYpRG4pUSVYTx3seRi1g66nHZ5o1VYbLuZrWULcD7ouy0aNR7Zo+Dqq/WX76+144OAT3KuWMRbbyI+kuUv1j7mD8sRTGvHcvdL5fOxmh80Z1OQbNg3VgIH+/tjl57MLdXb8V8y3leR1eSs2r3YU/wC1u14k/wDuNaf+3+TC/p9ciPeKiAPWL95J9uCL/hy/6iF9dn97fkaq3BK3UVJtNI9C0US4uhQKCRniL9mQ7mPaY5GMvvLP4FujbZKq+rUSspIIagB3p3kcX9w6487jqkr7NrevmdjCU47N/XpGYvqYkBm2o6P+n41nNtO0FquTNHikqewrr2uRTJXWPXHDNtc63kSycqj8q04v5MPtjyXicbVZ95P84q/52OhQeS93zJ4dy/EYusLU/tKY0S+sqe5/L5klwx9dfkT9HfKpfPCG7EkH244sYLjj7pfhf/Jqr8L+H6Ee/EHXrOKjppwZIfvCh+UvkI14zKcm+/6LMlRzivXNkASVZFZcNiP1vML9uFXY+bGNUlaUl0vfXP2kTWi9WyYCSottkFTMfqOCPYpJP4nzrBcUe+nb2g9H6vkUukqD9AQo/wCYld5CSCw4VH/JjNLSXu/HU63hmtT7kvkXWqVuWd5emQJXhy+q6PZlSIc7c7a/8dDlcr9/mGrIricOzeqWJ7QpP5K7ow2tjatlnl0yWZlLO3rmdEhWRmVDOfrVKD7WV82MTkvakul7980RWifpZHEylHJZBUA3oOkinUoE/ifOMLWNuenb2g9H6vkMTUspBf6w/MlCx7EkdnMx1PCH7c0ui/VmjE6IXHdKhntKuhL++X+kRSxXHT+8drwn6vEfcZcXX5GV93L/AEiLpxRy0pJGFJYqUlIPB1AP2Bz2Rqry2acn6zyJRV2SFSznipWnF04hlwZQo2dMzHklazfJWv31Oi9fx+Qzb5J1a9vIKU/JBExu7Z/C2UWMG7Yin8Hf4aEKvA/XMrhao9a0c8kSL2navAiUuYEAvgJxbZOBwmpZl5cnFIrxoUVVcqjSvpfTua8TUqqC2E3bW2vYpL9vWcpCJE9JSqXUuXUSoOnFzCFN2l4zGlSVSVSlo/T/ADM0pVd1FVdfViosxdQGbkDvLROpNRhKT5JmyKu7HuGjwOpqX2l1/Efi8cbA33KN1fjImlSCRKZWHa78vi3sjVj02l7n8siWH1/D5mbTKUw2mcJb0fo1ZdxFeJOcc37L66dvaLXX1fIFSix2nYKcfW+jT3UIFGoHzJhpftr39pmOnf8ALIZvGWoIUSoqYqPctIOXfyYc3tYCexiKd+dvhe6sQqq8JeuhWptMeqaKBd3JYZ2JMzFgQWJDl1J6mZuvjHMxdek04Wu+vQsUoSWZfWqzJmJwrDj2jmDujlTpxmrSRchOUHeLPMNKpIl2haUqxJoxd91QeeLFHY8MVONBRp8tff3KuLlOVTanz0KiUusdBFU3d0SSJMs4qEPh4VcntC09eCu6PKeISTrTfdr8EszoUV7K9dSYmQrIzKhnP1qlB66sr5tFeXFPte+ueaJLRP0iy0bQROSSXdLgfVdP9Qr8z5xawX1ifVO3bM1V+F/D9Bq/pwE2YTuNaEs0oCtP4giWKo1Jz2ox0/gxRqRUbN+syIuYHWK0xbjXaRKLcd2W8xqeFq3n7Oun9xNVYezn6sCZwJRntHgaYphS2VKoavExmOGqqcHs6Wv+L+WYdWFnnr+xR6RTQfBzWlpknI5KKlUpXeKcIjDD1IQcZLXT80dfwupFyqtP+iXyLqXOSCA/mhTsWOFCpmbcDlwh5attN7Oqt/8AVfPI5G9hZK/P5nDPSEvWjjommBAFQ3Bb90YeFrWS2c1f5MzvYXbvr/ItcwOtNaPuPFMstSuQy3mJPC1bz9nXT+4wqsMs9P2BE5JKM9ojcaFUw0NKbSWrzjMcNVU4PZ0tf8X8szDqwtLPX9iNaJoUgkA4hhIASXLgq2abwFpfhG3A0q1GcW481+Fmn+GpirUhJPM6lQIBFQco9GUjP6VdCX98v9IiliuOn947XhP1eI+4y4uvyMr7uX+kRdOKPS1gzUg5ApqxopRZNchTFn9YRRxzm1GMVzz93rP4G2nsq9yQm0Biau6aYTvxrDUqHBHVHAWErbGzs81+jRcdaG1e5wTU5Zgp4FiAhS2dmqFGnKJrDVtpy2eX57P7kd7C1r8/mZWcCklJfZJFaEgZFtzhj2x62lJzgpNZ8/eUGlfIcK1JsNsWlRSXs4BBII+krUetHL8T1ijt+AQUsXFSV1n+jI+nIa0v9aXKP8uH/bG/BP6FHLxK+kYxotZSuZjIdKA/4iDgDb9oeyI+IbToOMNXl8OZGi0pXZ7LcEwKkpIyct1AkDtpFTDJxppSWaFVpyuiFpSoAIf0u7Eh+3LvjXjKcpxtFcvmiVGSi7v1qZ5E8bGe7caElTg0ptACvPdFFYWsnB7Omv8AcWHVhZ56/sc1wZQq45GuywalRiKh1AboisHV2Wrc1b8/3uZ30Lp39ZBOmJIO8KChkWIYJAJ5gKPH2ROOGrKaklyXwdmjG9hZq/q5l7YnApSdpgc2NAo4UlX1XLCu+kelp4qDUFNpTly7pXdik1rbQ9Buu3onSwpBGQdO9J4ERxK1KVOTUi7CSayGrdeiEhaUrGNJAU1TLxAkFXCgLPvaKlepsQui3Sw8m05LJ6d7dPmZW8JaJgOsAw+4DgfjHGoYitCrtUnZv1Z9ToVKUJQ2Z5oyl2WXWzcKHwuS5zCUgqJ7gTHvd5OFHamvatouvRHmJKLnaOhvxNSlAzYOnommBCU1DcFg90ealh68rNxzTb/NMuqrTzzHJiw601o4yPFMstSuQy3mMywtW87R10/uuYVWOWfqxZaPTQqclt6VnI0dRfqqlu+N+GoVIVE5LRW/NmurUi4tJ8/kRL/uycZ81ctiJhSGcBglIYl9zlXcOMX3WjF2ZoVKTV0QPE1oBDMdUNguNumFhWmySa7wOuI+YjkS3MsxPiSeRhLNMLqqNimGta0ANN5I5w8xHMbiWRUaT2CcDJVMAfXy0JAIOImritBQZ8Y1VqsZbNup2PBqck633JFyLktGynZZO2FOGxPjw8elR8mryjb5iNjj7iRzxVaWKmDrYFLigTkSXberLgONM+YhcxuZWFC5rQCGY6obBcbdMLCtCxOe/vjHmY5GdxISbltBGEsBMLqqNjza1rQA0305w8xHMbmWQo3XaXK2GIDCzjaBZymtOiM2z5RnzEDG5kJl3bOlOFJxIzxJrhepS2ZAPAezKxRxcHk2HSkjP6RnGiWEAq+nUKB3UUghIbMtuHxiGKklOGfO51vCU91iPuMt7pxKkyxLTjUJSKA0GwOkckxbqVY01eTONGLloPpuO0YcJZphdZcbBOzUPXZAYDq5xQliou7Nm5kOG67S5WwxAYQHG0DmRWmQzbM8Ixv4XMbmVjguS0bKNlhthT0Cnx4ePSo+TV5RjzEbGdxIi2zR60L+kwjESxSSMhkSXbecnPIvG6njIwduRjcyIt73cuRdtqExLEzJTVBBAXLDhubxWx1aNWSceh2vAYOOMjfv/wDlknSPRybaZ8tSBsGVLSVEgBLFT0dzQg0G+NuGxMKdNqWpy69NyqOw5YNHZ0kHAA6XAqPpHoSK0pkC0JYqMnd/4NW5kbbRazKlyAlfSxKJ5Yi7e2FOW1dojOOzZMiaXWKZM1Rls6CtVd5YAD315RmdRQtcRg5aGa8TWhmYfSHaqNjc5rWlaPEfMRzJbmQrxVaHKmDoGFNRtg0cVpTi0PMRyG5kM2i6pyUhKloQlRxY1FICVHcXNTQZPGPMRSb6DcyJN3y1qs5lzJYJmrUhziQVjAVGYonEX2VAHLoswjx1ek8R4ntUKrbilLadmk09Faytp+epvgvYs0S9F7mXZwszCkqUEdH0XfdxMeuxWJ32zlaxilT2SNcIe3Xg/GR+gxSWrO1jP9ph/wDl+o9fGjCZySELMtyHDOlt7Dd1O0Yw9GlRrb3Z+Hfqc+pWqTp7tv4ldL0YXKVglAYQQoTFEOopqApuYbJmrHTeL2leWpQdB3yHfFVpqpg62BS4cBLsSXberLgOzHmIXI7mVjoua0AgBjqhsFxt0wsA9CxJrv74x5iNjO5kWui1gnS5wUtsKgokOHSqgAPGg3c4lGrGTsiMqbirl3a+mez3RUrcbLVLgQ1Gs2BAGY04/wDaf6uT8YjI6vhWtX7kvkaeMnKCMgIAIAYtFqShsRqSABvLlhSMEowlLQfjJAzWlw+lsP8AqkxGXI6vh31df7ho0IADAADgKRLU5VhUDIQAQAQBnP8AqF/kJ3/1/wDkREXodPwb/ew+P6Mv7P0E+qn3Rk5suJjkZIlhd3RPX8BFzD8JVr8Qi8vN7fhEcTyJUNWQoqlkIAjW2QFBycJTVK6bB413NQjeI1VqEK8HTmrp+rruRZWWWcMRntiHRWaqCQANuQo5yyGJCeD5gg8LA1qeCrvCzcbPSStz5S/nR9rNY/8AkXaFAhwQQagioI4gx6IkZvR//PW/1pH6DEFqzq4z/Z4f/l+ppYmcsIAIAIAfsPT7DG2hxmmtwibV0z2e6MVuNkqXAiJarQJaXPEAAM5JLAVIHeYxCDnLZRMj3ZeiJ+PC4UhWFSSzg5guCQQePIxKrRlSavzMtNFHpxNT/hRiDi1SSQ4cCtSNwjRI6vhUX9K7f0SNQhYUHSQRxFR3xI5VmsmKgAgAgCvtd0oWtMyoUFJUeCsJGY7MxEXG7N9PEThBw5MsIkaDLaXzk62xjEl02lJNRQNmeERZ1fDovd1sv6GadCwQ4II4io74kcrTJkG+Z8yWjHLamYIfq3/28Rle2Ruw8YTnszJVkxYE42xNVqAHhGUa57O09nQejJEIAyP/AFGlTTZ3Qp5TgTUMD5wKVAs/SAB6xziMjseCypKvaS9r+l/DNfgX1wS5qZCNerFMIc0Awvkmg3Bu14yjnYqVJ1pbpWjy/f4lhGSuWF3dE9fwEXMPwlWvxCLy83t+ERxPIlQ1ZCiqWQgCtt9nAXrVDGkM6TtatvPQnLrYPvGRB5fiuFrV6X0Undf08pfz0I6O43YpSVnDOOsWBiBJdC07loSNneNxKSRUggmPhccI6e3RhaSyd85J+955/BfEe8s5iSQQDhJBYhqHcWNKR1iSdncw+ikm1eHWjWKZiNccKfpCA0sJpQFO1Td1xBanf8RnhvKU9ha8OenX88jbT54QHV2DeTwA3wnNQV2cGEXJ2QqTNCgFJLg5RmMlJKSEouLsxcSMBAD9h6fYY20OM01+ATaumez3RitxslS4EQLysCJ8sy1uxaoLKBBcEHcQYxTqOnLaRsTs7ka4rjl2RCky8RKlYlKWXUoswcgAUG4CJVq0qrvIlObk8yo0x0aFpXKWlSUrcIWSwJl5uHzUmrDnGlxudPw7xHy0ZRlmtV7/AOTS2aQmWhKEBkpAAHACggjlynKcnKTu2OxkwEAEAEAEAZTSrRTwmdKmJ2XITNPFAqFDnmntHCItHWwHibw1OUHnzj7/ANuf+TUSZQQkJSAlKQAAMgAGAHZEjlSk5Nyk7tiiHzgYOwAQAQAzaJqUjbIY8avvy35P2RKFOU3aKuQlUjDNuwuTNCgFJIINQRUGMSi4u0smZjJSV46C4wZLC7uiev4CLmH4SrX4hF5eb2/CI4nkSoashRVLIQBWWiaJ0uWtCTMllTqSGDgBQYhZDspqejFTHU61SjKFF2l1vbnnmueViF7hYbKFBC1qKlJ81JARLWAUKSkIZ22k1J3xHC+H0cM7xXtPVu938jKzLMRdJHMI4Z584GDM3uqYlZCzm7K4p4cm3jtji43eKWeh1MLsON0StHVLrT6Pifrejx5xv8PVRJ34TVjNjL7XrUvI6ZQOIWCHBBHEVjCaaujLTWTJNh6fYY3UOM01+ATaumez3RitxslS4ENRrNgQBldLLrtU5REgS1IWlIJWWMspfKjtV6Vfsi/hcRSpxtL/ACTpuCd5GnkJISkE4iAATxIFT2xQbu7msXAyEAEANyJoWkKGRAI41484aGE7jkDJU3pblomICELUkF1MlRBBo1BuFYi27lmjRhOEnJpdC2BiRVCBkIAIAIAqr9u6ZOCdVN1axiDkOClTOC3UIuYLFRoN7cbplLGYadZLYlZoeuO7/B5KZWIrIxEqycqJUWG4OTGvFV9/VdS1rmzC0NxSUL3/AJJk6aEpUpVAkEk8gHMVywyyu3o9vwEXMPwlWtxCby83t+ERxPIlQ1ZCiqWSltdvUS4EyVqlnWEmVhCADtKBUdnJTs7Asxy5+Nx0aHsR43bZTTs+ya/fUhqVkubZRqU+FnEpEoyyktidISVooemgAGtBUYS5jixxfiMdpwhZJyb7X5P7ru136rIez1HLLeiSgos06UwUWwIUspStSiFkZJSGI6JBIZw8dDDYytBQpVY7PWU3q1r8el2Yv0NFY1goSUr1gbpuk4moTs0d3yjtE0PwAxa7IiYAFpcAg93VGupTjNWkicJyg7xHUpYMKAbonYiUt825SVYGYM44KG8k8j5vfHOxteUPZt/ProXcLRjL2vS9dRi5LcQvAXIUd248eQ4xpwNeSlsPNP8AI24uknHaWq/M1Vg6fYY7tDjOPW4RNr6Z7PdGK3GyVLgQ1Gs2BABABABABABAEU2FLllLS5JZKiA5LkgbnLmm8mM3I7IeBfxJv5zC42Q8C/iTfzmFxsh4F/Em/nMLjZDwL+JN/OYXGyNmzzMWETDq8yaawEeaCzYTm5qGI3uldGLMc8C/iTfzmFzOyHgX8Sb+cwuNkPAv4k385hcbIeBfxJv5zC42QNgSekpahwKiQWrUbxyyhcbJdXd0T1/ARbw/CVq/EIvLze34RHE8iVDVlfOSSkgKKSRRQYkcwDTviqWDN3tdxWiZJVNQkrSjWT1dLV46owrJCcQEwBjh6VOPn/EHKhiIVZSc9dmHR2yeXe3K/cg1lYLnucoMhQnpmIlrtExBo6pdoGIMU7LAqLNRilo4+KxSnvE4OMmop9nHLnnnb33uSjCxBuqwybPLS81a1JEuWtZMwSzLKgoplKOylJCkqZBchIEdakq1fExnUpfRNt6LW1rytzTVs9MyKSSL28LxCHloGHCwYBqNQJ4Bt/dHTxWL2G4rX1p+/wCBfw+H2kpP166fiIuW8f8A01n1T/tr7I14LFbX0cvh+xPFYe3tx+P7l3HTKIQBFvGxCajCaHNJ4HjGqtSjVjss2Uqjpy2kFgsCZQZNSc1HM/LlGKVGNJWiKtWVR3ZY2Hp9hi3Q4yrW4DLaaXsqTakI8JTZ0KkWiZiUEHEuUZIQnbFaLXQVLUjZKN5PIjF2iszP23Sm1hC1JCEKlotC1pWxZUqxyJ2ADA7BU4liXJGbUiKpx9e8y5ss16XGWFy1JQubK1gUDMSkq1UiXNCy4ASFKmEOWFOwR3XMzvLZCJel6lbQSgOEp2llMpCjaFyStazLxAAJGThyACelGd0Y3jHrFpbMmKl/QoCFGzhShMJL2hc2WDL2GWh5QUFEh0qFIw6aXMkqjNZGo2hABAGcvu1WjwuTJkqWEqlTFqwap9mZLS5M0GjLNBWJxUdltmqTe1ZFYnToqfCiQKpZa5xRKwqlzpgxKMt0qOpZikdLlWe6RjeCjpFOM3CDQzMIGzn4UJQc4OjhLZPzesY2Fb10MbbK/wD78m+DIIRJVNVZVTHCjszRZploqgioZDMCaliQ0S3SuN47E+ZputJUnUyjhwpxa0AAlclGsWGdMr6bFiANEj61MbpGd4yRZNJZgssuavVKVMtU+TjK8MlCUTZwSpUwJ6OGUEgttFSeMYdNbVuxnbdikl6V2tUhK0qRiEsrUSzEiwptDJARliUTm5YVANJ7uN/XUhtysW//AHgqWlSFJlrnSwsKBmJSVGXIlTMZcAJClTCMgKdghu7kt5yG5emaioMmWMWrS61lEmWozLQhSlrMvEB9ABvBUpIB8453Q3hKu3Sxc2ZJGoSlEyZLlvjJUFLsyrS4GAApZJDu5cFhEZU7JmVM1cazYWF3dE9fwEXMPwlWvxCLy83t+ERxPIlQ1ZCiqWSLabMnamJlpM3CcKmGJwDhGI5VPtgtSLRAF2qlygoDFOQkM29KQxlJfc2Ts6mUY59Tw6nLDyo83nd/a6v9OyMZrMlXTYEykulxiSh0+aFBLEgbno4yp1x0Ha7CQi+Lu1odLBYy4EfVMVcVh1VjlqWsPX3bz0O3ZdaZW0raXx3Dkn+sMPhY0l3FfESqO3ImGYHIUWYbozUqpS2W7GnZbV0MWO04lKTmzF+uNeFrubcXyNtWnsxUupMi6aQgB+w9PsMbaHGaa/AItiQVmg3e4RitxszS4UMlA4CNRssGAcBGRY5qwzMGZmajcICx3COH9jKMAVGQEDIQBxoGBOrHAdw64Cx3AOAgLHBLHAdw/vee+AsGrHAZNlu4QuLHcAZmDcIAMA4DugLBgHAQFjmrDMwbJmo0BYVh5QFjsAWF3dE9fwEXMPwlWvxCLy83t+ERxPIlQ1ZCiqWQgAgAgAgAgCNarGJmZIPEZxXrYaFXX8jZTqyhoQLRPRZ3QjpEOSamuTcT7Bv4RWlKGFjsx16+vXU3xjKu9qWgzdV6bRSs0UaEl2J3E8D7414XGNz2J89DZiMN7O1HlqX0dUoD9h6fYY20OM01+ATaumez3RitxslS4ENRrNgQAQAQAQAQAQAQAQAQAQAQAQAQAQAQAQAQMFhd3RPX8BFzD8JVr8Qi8vN7fhEcTyJUNWQoqlkIAjWu1iWK1PD4k7hzjVVrRprM2U6bm8hm7LxE1wWxDhkRxDxqw2JVa65onXoOnZ8ifFo0BABAEK9LAJqeChVJ58DyMV8RQVWNufI20arpyvy5kS7LnwsqaxVuTmlP9TGnDYNU85Zs3V8U5+zHQuIvFQfsPT7DG2hxmmvwCbV0z2e6MVuNkqXAhqNZsCACACACACACACACACACACACACACACACACBgsLu6J6/gIuYfhKtfiEXl5vb8IjieRKhqyFFUshAFJf1hNZiX9NPEDzhzA9kc/G4dyW3H4lzC1knsS+Axc13LKkzC6EioHnK/oPfGnB4SSaqSyNmJxEbOCzNEI6xzwgAgAgAgAgB+w9PsMbaHGaa/AJtXTPZ7oxW42SpcCGo1mwIAIAIAIAIAIAIAIAIAIAIAIAIAIAIAIAIGCwu7onr+Ai5h+Eq1+IReXm9vwiOJ5EqGrIUVSyEABgAjBgIyZCACACACACAH7D0+wxtocZpr8B//2Q=="/>
          <p:cNvSpPr>
            <a:spLocks noChangeAspect="1" noChangeArrowheads="1"/>
          </p:cNvSpPr>
          <p:nvPr/>
        </p:nvSpPr>
        <p:spPr bwMode="auto">
          <a:xfrm>
            <a:off x="307975" y="-746125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hUUEhIUFRUXFxUZGRYYGRkYFxcYFRgaFxoZFxgYHSggGR8lGxcUITEhJSkrLi4uFx8zODMsNygtLisBCgoKDg0OGxAQGy8kICY0NC4sLCw3Ly8sLzQsLS8sLCwsLCwsLCwsLCwvLCwsLCw0LCwsLCwsLCwsLCwsLCwsLP/AABEIAMUA/wMBEQACEQEDEQH/xAAbAAABBQEBAAAAAAAAAAAAAAAAAgMEBQYBB//EAEoQAAECAwQGBAoIBAUDBQAAAAECEQADIQQFEjEGEyJBUWEycYGRFBUzQmJyobHB4SNSU3OCkrLSY6LR8CQ0dMLxBxazQ0RUg+L/xAAaAQEAAgMBAAAAAAAAAAAAAAAAAgQBAwUG/8QAPhEAAgECAwYDBAkDAwQDAAAAAAECAxEEITESEzJBUWEFFPAicYHBIzNScpGhsdHhQpLxBjSCJENz4mKisv/aAAwDAQACEQMRAD8A9xgAgAgAgAgCi01tM2XZFKkKUmZrLOkFOHEy58tCgMQKQ6VKDkMHeAKCXpBa7NNlWeeBMUpTnExmCVNmrRLdUsJSpSQkPgQrMAs4KgIqdPp+oTMVKlvrCleHaDBCVYZTTWmKdRDBRXTyTukAWFm0mtAUlGpKzMnWpMskKJazWiaJgUQAEvJRLwPmVNWAESdJ7TOu61T0ply5stDoUkBaXwBSklIWraScSSCeDpFRADV76aWiTKXMEuSppk9MsAK+kTZwSS5UACvZwhOIsCQFVwgKtemFpRrDqZWF7WEE4hhFltaLO61KITtIXjDlA2KqALpA5Z9OJyloAly1EiQdUAoTpmt1gUqXUpCUYMTuoFJzyJAdu3Su0z1SkIRIJmLSDNAmatDyVzVy2JczEFASagbYyLiAL/Q63TJ9ikTZykqmKQCsgYRiBIIKdxBDEcQcoAuYAIAIAIAIAIAIA8+XpXaUT7VM1cyZIKLSLOgoZJmWRIoFJBUrWKFoOWUtLO9QO2rSa0FSCmbKVLUihkpWBMUm1SZZUhS3pgWpwMQoS/ABdv0ytMsL/wAOgCXOEhcxThCVgTllW0pIwFCLMxxCs9ncYSBJ0i0jtEhMialKQFWS1TVySCrFOlS5cxEsLDF6roBUA04AR700ytEmZOl6qUtUqUtRACg8xMkTgzqxFJfCNlqFlEgpADlq0utEqbLlrlyz/iFylqSC6gFSsJloUsE0mKfDjIwvhYkgBmz6bTlJJazgbGKZtmXZsUxaDr61ogEMR0g9GUQOWrSm1rlKWhMqSlAsSlKUlaiRPnhCyxYJQEAqc1ZW5ngDfCAOwBEmW8BRSlC1lLYsIDAkOASSA7EFhxHGAE+HH7Cd3I/fAB4cfsJ3cj98AHhx+wndyP3wAeHH7Cd3I/fAB4cfsJ3cj98AHhx+wndyP3wAeHH7Cd3I/fAB4cfsJ3cj98ANzbROU2rlYQKnWNtD6icKixP1jQUoXLAOC3K+wnfyfBbQAeHH7Cd3I/fADSJoStSxZpoUsJClMhyEvhfb3Oe+AHfDj9hO7kfvgA8OP2E7uR++ADw4/YTu5H74APDj9hO7kfvgA8OP2E7uR++ADw4/YTu5H74AkWa0JmJCk5F9xBBBIIINQQQQRxEAOwAQAQAQAQAQAQAQAzZbMiWkIlpCUjJIyG+AHmgAgAgBuTJCXbeSo9ZzgByACACACACACACACACACACACACACACACACACAG5UkJdvOJUess/VlADkAEAEAEAEAEAEAEAEAEAEAEAU9tvFaVqSGYNu5Axap0YyimyjVxE4zaQx42mej3fOJ+Xga/N1OweNpno93zh5eA83U7B42mej3fOHl4DzdTsHjaZ6Pd84eXgPNVA8bTPR7vnDy8B5up2DxtM9Hu+cPLwHm6nYPG0z0e75w8vAebqdg8bTPR7vnDy8B5qp2DxtM9Hu+cPLwHmqnYPG0z0e75xny8DHm6nYPG0z0e75xjy8DPm6nYPG0z0e75w8vAebqdg8bTPR7vnDy8B5up2DxtM9Hu+cPLwHm6nYPG0z0e75w8vAebqdg8bTPR7vnDy8B5up2DxtM9Hu+cPLwHm6nYPG0z0e75w8vAebqdizuy0GYklTO5FOoRXqwUZWRboVHON2IvW1ql4cLVfPk0Zo01O9yOIqyp2sV/jaZ6Pd843+XgVvN1OweNpno93zh5eA81UDxtM9Hu+cPLwHm6nYPG0z0e75w8vAebqdg8bTPR7vnDy8B5up2DxtM9Hu+cPLwHm6nYPG0z0e75w8vAebqdg8bTPR7vnDy8B5up2DxtM9Hu+cPLwHm6nYPG0z0e75w8vAebqdiVd9vWteFTMxyEa6tKMY3RuoV5znZkC8/Kq7PcI3UeBFbEfWMhT1lKVEByASBxIDt2xtNUUnJJlFc+kAn2gykHWI1eIqYDAoEBqbi5YGtM4xG9szrY7AQoUVPR3t7xrSUWoqKZEoqxYcE0KA1ZAYu52auXaoIG5oxZ3vclgKmFjT+la7p8/caVLtXPfEjjPsVd5X2iS5UzJUEq2toOAXCWqACN43xHazsdCh4fOtDaT10LWJHPCAGbTNKUuElXIe/8A4jVWqShByjG/uLGFowq1FCclFdWN3dPK0YjvJ7AC0a8JVlUp7curN/ieHhh6+7hokvjlcavGxKWUlKiNyq7uIHH+sasXhZVnFxduvuLHhviEMNCcZxT5xy59L9PXM7a7cmSGANBQVAoOMZxGLhh0o2fb/JHB+HVcdJzcla+b5/h/gftVowJxFJPVG+tWVKG00/gVMLhXiau7jJJ9ztkn40BTM707WjNCrvYKdrXMYvD+XrOle9v2Ho2lYz19WyeleCVKmFRUkoWH1bMHCm2c8TvG6nCLV5PI1znZWSz6mgJ5xpNgxbrRq5al7gz72DgEkcAC/ZGUruxhtLUg3Je2vXNCdpCCnCtmfE9DucNu4xOdNwSvqRU1KTUc11Nlcfkz6x9wjnYjiOphOD4jV/8Amfi+ESw3MhjNEViVIwF+lHn8Z4hJzktppptJLLQ62FwUFCPsp3Xv1I1nmYg/M+yO14ViZ4jDqc9c177czk+JYaOHruEdNfdfkOx0SiLkLSDt8KRwvFsU6c403o1f3nY8Mw6nBzWt7e7/ACRxOBWQnJu6NHguLnOtKle8bX92fzN/i2FhClGpazvb3jhLZx6NtJXZwUm3ZakTw4YmNAcjw9bg8caHjdF4jdyyXJ/v0vy/M7E/BasaG8Wclqv26tc/yJZjr1JbMHJclc5FOO1JR6sVaZyAimfGPG1fEZtKcZPa9/y0+B6ulgYcDirCJanAPECPXYaq6tGFRqzaTPL4imqdWUFom0WFzeV7DDEcBPC/WDV5+VV2e4RKjwIjiPrGZC+fCjOCZUo1WlSZwOylNHBrQBi4ar73idne9zqYaeFWH9tq9ndc2+3rIsr6mqlIxS5SljEcaZbhRoWOztGrZe54STehTwG7nUtVa0yvp+eRzRtc1UgGcFJUVKwhXTCH2cW9886s0SI45UVWapadtL87Fdfk206zBJlLJKklE0E4EpYOFVYB8RLir9URs73uXcJ5TcXqNc7p6/Ak22x2SbPlqmS3Wo7CiSELKOKQWLNQqFWo9IypK+Rph5yjQey7R59Un+hexk5gQAQA3NlukjJwe87++ITjtRceptpVNipGbzsyNdqZmF5h6k7xzJ+EVsHGuoXqv4F7xSphJVLYaPvfJ+5fMkWhKSllgFPPKtIsVVBx9vTuUsPKrGonRb2u2osgEcQYk7SXY1pyhK6yaIptcuWyCSCGADE+1q5xW8xRotUr/DMvrBYrFJ4hJNO7buvjzJkWznBAFFpBZLQtxJShSVgAlRAKCCah91XpWnVG2m4LOXIhNzs1FLMuZKCEpCjiISATxYMT2xrebJLQ7LlpSGSkJHAAAeyMN3Fi/uPyZ9Y+4RSxHEdLCcHxGr+8z8XwiWG5kMZoiim2ZKi5fvzivifCMPiJ7yV0+dna5PD+KYihDYja3K/IcSkAMMov0aMKMFCCskUatWVWbnN3bFRsICJksKDERWxOEpYmOzUV/wBfxLGHxVXDy2qbsEuUE5BoxhcHRwyapK19ev4jEYqriHeo7/oItUoqSwLHMbxTiOEYx2GeIouCdn617E8FiVh6qm43X5/DuUiZSlKwNtb33cyd498eJp+HV6mI3DWfP9/Wp7Opj6EKG+v7PLv29/6F7IlYUhLksMzHu8PR3NKNNNu3Nnh8RWdapKo1a/JCTZUu7f07ooS8Gwjqbbj8L5fgXI+LYpQ2FL48/wAR6OqlbI5pOubyvYY0YjgLOF+sGrz8qrs9wiVHgRDEfWMq70mLTKUUJKiMJwp6RS4xBLVfC+VeFY2PsSwqpuqlU0/LtcrtGLTOma1UxC0S8Q1YmYse/F0trD0WfnBKyzLXiUaMZRVNq9s7adtMr/wd0knzUAYJUyYCkj6Ml0rcMSEkHLI5CvKMSTejJeGqg77xpPvpYlWG0rRIl699YEArAGIhmcnDwcOeMZbSK86G9rT3C9m+XL9SFYrgla1NoTNmLSHVLQ4wJxDMUc5lgcoWRtrY+tu3QlFJ6N88vyE2PSMTJ8qUClWsCiQAQqWUgqYly4oxLCp7IxFt6o24jw5U6DqX0t7nfoaCJHJGLYtSUugAkZg7xyjRiJVIwcqau1yLeCp0KlVQrNpPmuT79jlgmqWgKUAHqAOG7+sYw051KalPVmfEKNKjXdOk20sm315+veR7cqbjTgQSElzUV4ip4RpxLr7yLpxyWumZbwCwe4mq87SlksnlbR5Lr+RLtMrGhSeII7d3ti1VhvKbh1Rz8NW3NaNTo0/3G7DZdWGcqJzJ+A3Rqw2HVGFr3fM34/GvF1NrZSXJfu+bOBCJhSsF8P8AYeMKFOtKNVZ2MuriMLTnh5K216y95Ki0UBEyYzcyABxJ3VpAJXdkNWO2JmYsOaThUCzg57qZRJxaMXza6FNaLNaVT0AISEJmY9cCHKCXwkZ5bLZRsi4KLfPoQk5u0UviaGNJsLy4/Jn1j7hFLEcR0cJwfEav/wAz8XwiWG5kMZoini1JqKuykk27IcmyikOaCOVLxelCS2k7Pn/B0Y+GVJLJq/Qbjqp3V0c1q2TETpuEc9w/rwHOKuLxcMNT2pfBeuXUtYTCTxNTZjpzfT+eiGrJagv1hu+I5Ro8P8Sp4uOWUlqvmuxv8Q8OnhZdYvR/J9/1JMdI5xxoxZXuZu7WOgRGpUjTi5S0RKnTlUlsx1OzUFJZQaKVLxKlOpu3dN6X5/gWqmAqwht5NLWxyOgUidc3lewxoxHAWcL9YRNIMTzdX022d1cIapy64lR4EZlseY9vS6uZy4Js9c6apcpcqVhACVk1W+aQSSzO53uM42RTSzLniLw+xHdtOXbp3EaT34bOcLrSopSZbJBC1OXBcFz0QwY15hsO98iXh2DpVoNyz652suv8j993jNlosxGwqZNlJWlgWCxtJrzo8VsVVlTUdnm0ifhOCoYiddTzUYSceWa0eQ/fd0G0NhnKlEAgkAEKSdxB9/OLTSKODxrw9/ZumdSpFklS5SSKIUxWpnCGckgGpKhu3mMSlYlClLGVZTeXW3f/AAKuWZJmp18uUhKl4gpQSAolKikuoB1VBrEjVio1aUtzOTaWnTPMsoFUIA5AFTfttXLXZggsJk5KFUBdJ3Vy7IqYmrKEoKPN2Z2PCsJSr0sRKoruEHJdmWynamcWnfkciNr56EKyWtaphSUhOEV4ucm9sU6GIqzquEo2t6R1cbgsPRw8atObltPLplr8dEKsVgEsu5JryAflEsPhI0W5Xu2Qx3idTFRUGkor8fx/YmRbOYR7dZEzUFCiRvBSWUCMiDEoy2Xci1ciWGxosqSlOJRViWSSMRwsCSSwo4Dc+uMzm5u79wp07ZL3j6bwQZOuSXS2+jF8JB4Mc4w4tOwUk1cZu69BNmTJYIOAA4kuxBcZHI0jMoNRUnzF1tOKd7GuuPyZ9Y+4Rz8RxHTwnB8Rq/8AzPxfCJYbmQxmiKcxur097TlDqrFWlU3dSM+juR565i9khhxePHy8Mxs57txy65W/c9THxDBwjvFLPpzJADCPZUobuEYdEl+B5WpPbm5dXf8AErrzkKqpJJFHTvDbxy5dsef8awFWp9NTbfVdu3zR3vBsfTh9DNJdH+/foxi7LMVELySMvSPLl74peC+HTlNYiWSWnf8Aj9S54z4hCEHQjm3r2/n9C5j2B5IIA4SRUZiKHiVCpWoONPVZrvbkXMBWhSrJz0eXuGJkxcxQcEAF68o85hcFiquIi5xcUmm2+3Tqd/EYvDUqEtmSk2rJLuSI9keUJ1zeV7DGjEcBZwv1g1eflVdnuESo8CIYj6xkC1z9WhSz5qSe4PG0hShtzUOuRW3XfYmzlygUqwoCwtIIGbMQSeNC/GIxbauy9jMDuKamnq7WZG0wysv+qlfGKeO0h95HS/07rif/ABSE6TX0qQSkCZiITq8KcQUXLg0LnINT2xde1fIqeHYSjWhedu+drLqWtru9FolpTPlvQFnIKVEVAIL8RGTnU686E26T/kk2WzJloSiWkJSkMEjICBrqVJVJOUndsdgQCAINstZcpRmOkrNuQG89dBTPdFss0KG37UtDLaQz1oEpWLFhnlScVSClIpzTvbr40oYp+1T+8em8JoxVPE2502i5uu1LEqWrEVuhBUFFySUgkhRyPs6s4vXOFUw0ZaZMu5UwKAUmoO/4HqrSJdznNNeyxcZMBADFqtKZYcuSaBIzUeA/toEoQc3ZGc0gWuah1JCMLthKiqrBnoC9KNGY1XDNFvyMXq38BdhvISUCUqUkywCKOSxzcKfE7l6xmTbe0yLwSUbRZeXbZpKEvISkJVV07+vf2boSk5asp7Chlaxp7j8mfWPuEUMRxHSwnB8Rq/8AzPxfCJYbmQxmiKiLZRCACAOGAGlTuCSfYP77IhtRWRYjh5zzf5kKbehS/wBHl6X/AOYypJm3yb6nbNfMtRZToPPLv/q0SNM8NOOepZQNAQAQBOubyvYY0YjgLOF+sGb1WBNU5AqBU72FIlRfsIjXTdRkQrTUOKZhxQc+EbLo02ZHsVkkyvJIlox12QkYu7OFzZUq1anG27deRT6XzA1mqKWqU9RTPPhFHHPKH3kd/wD06nfEf+KXyNDrA7OHzZ6txaL7aPN2yOa1LA4ksaAuGJ4CMXRnZYawVqKZ1FOvhC6MWYawU2hXKor1cYXRmzGrTaQlClAgkUb0iWAPCpELolCDlJIrUJYNnz4k5k9ZcxrOskkrIoNKuhL++X+kRSxXHT+8dvwn6vEfcZcXX5GV93L/AEiLpxSdYJmFZTuXUesMx2iv4TEosp4un/Wiw1qWJxBhQ1FDz4RK6KVmdCw7OHzZ6txaF0YsRLHI1qzMOWSPVG8esa9TcI1TkdShT2Id2dvCxgsnipI7i/uBjRVnam2WYK8kZa1GgPEA98XUyBP0at2FRlqLJLqD5BQz7xX8PODyzKeKp3tJHoVxH6M+sfcIpYjiJ4Tg+IzpAaI/F8IlhuZDGcim1qabQrlUV6uMWropWYa1NdoUzqKdfCF0LM7jDgOHNQHqRy4wujFmdkI1h9EZc+fV/wA8I1VJ8kdDD0bLaepKXIBUAcmJ62anVWKGJqyhHLmdCjFN5lbpDZwEpIAFSCwbMPu9WI4Co9tpk68ckzH2rOOuisW+jl511Sz6h6vN7su7hBlHE0f618S+1yWBxJY0BcMTwEYuipZ6HdYK1FM6inXwhdGLMn3Ksa0MRVJaueWXGNNdrYLOFT3hn9JSpNonHA6VlKRR6hCMVObpHPDyig6sFk2dNU280ivxTAoApcygce/HUJoW2nWUq/C+6MuvD7SMbt5ZCAJhGEJYzSCg/VqQHLbO0FK6i8Y38PtIy6T6FZpAtSjJVhwhM2UGZq5im9g/5ucaK1WMtmz5na8Gg0611/25FmAvZRgql1nmgArKSfu9huyN+/hrtL0jibp6WOqmqZSiglK3SAxcENio2/Egc8PKG/p/aRndvWwt5gUAUuZQOPfirhJB851MrnhJ3Q30L8SMbp9BsawjCEsZhBQfq1IG7Z2gpXUXjO/h9pDdvPIAormo2cISCWyBKQEjrbGT2843YecZN2dw4NZtE+LRgz2lXQl/fL/SIpYrjp/eO14T9XiPuMuLr8jK+7l/pEXTinbdKKkgIorEnCcmJIDvuoTWIz4WGr5DeuU5XgZKQEkNvILFt7AKruxc4ob6H2kS3b1sMzdZgCAllB1PyIcAndskJbsiUKsJSVpGHTaWaNbdzJQAMgAB2CLUtTA2tWKdK9ZR7NWse8iK+JypP1zNtJe0Ym3FqcHH5afCL1J3ima5akOz2jApKvqkHs3+x4lUV4Mweq6HoIsyXoSpZbgMRpy6o5cZ7ead0Z2dnkQ9NQr6EpD4SskcQMNOdWLb2jLnGOrsNna5GSdZSdnyh2T9X2bNXU/buhv4faQ3b6C9YvFiwUQGUOO5/SbN+bxjfQ+0hu3lkNqx4QgpIxKcEO4SSzP5rVpufnE6dWM5JKRh07KzRqLCsAACLMkBc+0Fxh6VWYE9dBujTVjBxtNk4OSeQ1fCns5KqKISQPSzb3xzIVoUKilJ5Xtcu7uVWOzFZmCta6x6GElJJxd0c+SadnqRkTGL/wB0iTzMGgE9RSpeB0zKAM7EAYmDb8SA+/DyjlSqwi3FyWRPYbzsOvMCgClzKBx78dcJLttOtlc2fdDfw+0jG7dtNC30PUrXjEmi0qUk8Bk3JziVzd4wqkZZJ3Gw1nYmX55ZXWPcgq/kji41e0/fl/ai/Q0Xu+bIQdy+4jF2LL+0y41z46nuf6r5ko8MfXX5HEPs8WS3csf+R/ZEVrTtr/7ZfMz9r1yKLSl2kYf/AJEpuvCnD7QfbEqf9bWn+Tq+Ga1L67D+RenMtwV3EOP5AuIrjV+mf9r+Vjkvh+PzAnuc/qST/JhjXb6Je/5K/wAif9frqKGZfk/XjU/tKI3S46nufy+ZBcMfXX5CUA7LdJkt14VAfzvEEn9GlrfL+7L5mcvav6yIs8jGlssKm6mlfKOv4RbbqW7fqyvib2jcI7ZUM9pV0Jf3y/0iKWK46f3jteE/V4j7jLi6/Iyvu5f6RF04o/Ndi2e7r3e2MS0YJasi2VW6yinumdseNy2Z9Lr9Xb8rnU5r1yRHvI7Cs+kO4rlt2YX9sWsGv+pp/D9H8rGuo/o5euY/JtTCPTtHPJl0yFKUJpNGUEp3moBUTuyLDm8c3F1k/o1yLVGFvaMvpbdqpKsbuiYpRG4pUSVYTx3seRi1g66nHZ5o1VYbLuZrWULcD7ouy0aNR7Zo+Dqq/WX76+144OAT3KuWMRbbyI+kuUv1j7mD8sRTGvHcvdL5fOxmh80Z1OQbNg3VgIH+/tjl57MLdXb8V8y3leR1eSs2r3YU/wC1u14k/wDuNaf+3+TC/p9ciPeKiAPWL95J9uCL/hy/6iF9dn97fkaq3BK3UVJtNI9C0US4uhQKCRniL9mQ7mPaY5GMvvLP4FujbZKq+rUSspIIagB3p3kcX9w6487jqkr7NrevmdjCU47N/XpGYvqYkBm2o6P+n41nNtO0FquTNHikqewrr2uRTJXWPXHDNtc63kSycqj8q04v5MPtjyXicbVZ95P84q/52OhQeS93zJ4dy/EYusLU/tKY0S+sqe5/L5klwx9dfkT9HfKpfPCG7EkH244sYLjj7pfhf/Jqr8L+H6Ee/EHXrOKjppwZIfvCh+UvkI14zKcm+/6LMlRzivXNkASVZFZcNiP1vML9uFXY+bGNUlaUl0vfXP2kTWi9WyYCSottkFTMfqOCPYpJP4nzrBcUe+nb2g9H6vkUukqD9AQo/wCYld5CSCw4VH/JjNLSXu/HU63hmtT7kvkXWqVuWd5emQJXhy+q6PZlSIc7c7a/8dDlcr9/mGrIricOzeqWJ7QpP5K7ow2tjatlnl0yWZlLO3rmdEhWRmVDOfrVKD7WV82MTkvakul7980RWifpZHEylHJZBUA3oOkinUoE/ifOMLWNuenb2g9H6vkMTUspBf6w/MlCx7EkdnMx1PCH7c0ui/VmjE6IXHdKhntKuhL++X+kRSxXHT+8drwn6vEfcZcXX5GV93L/AEiLpxRy0pJGFJYqUlIPB1AP2Bz2Rqry2acn6zyJRV2SFSznipWnF04hlwZQo2dMzHklazfJWv31Oi9fx+Qzb5J1a9vIKU/JBExu7Z/C2UWMG7Yin8Hf4aEKvA/XMrhao9a0c8kSL2navAiUuYEAvgJxbZOBwmpZl5cnFIrxoUVVcqjSvpfTua8TUqqC2E3bW2vYpL9vWcpCJE9JSqXUuXUSoOnFzCFN2l4zGlSVSVSlo/T/ADM0pVd1FVdfViosxdQGbkDvLROpNRhKT5JmyKu7HuGjwOpqX2l1/Efi8cbA33KN1fjImlSCRKZWHa78vi3sjVj02l7n8siWH1/D5mbTKUw2mcJb0fo1ZdxFeJOcc37L66dvaLXX1fIFSix2nYKcfW+jT3UIFGoHzJhpftr39pmOnf8ALIZvGWoIUSoqYqPctIOXfyYc3tYCexiKd+dvhe6sQqq8JeuhWptMeqaKBd3JYZ2JMzFgQWJDl1J6mZuvjHMxdek04Wu+vQsUoSWZfWqzJmJwrDj2jmDujlTpxmrSRchOUHeLPMNKpIl2haUqxJoxd91QeeLFHY8MVONBRp8tff3KuLlOVTanz0KiUusdBFU3d0SSJMs4qEPh4VcntC09eCu6PKeISTrTfdr8EszoUV7K9dSYmQrIzKhnP1qlB66sr5tFeXFPte+ueaJLRP0iy0bQROSSXdLgfVdP9Qr8z5xawX1ifVO3bM1V+F/D9Bq/pwE2YTuNaEs0oCtP4giWKo1Jz2ox0/gxRqRUbN+syIuYHWK0xbjXaRKLcd2W8xqeFq3n7Oun9xNVYezn6sCZwJRntHgaYphS2VKoavExmOGqqcHs6Wv+L+WYdWFnnr+xR6RTQfBzWlpknI5KKlUpXeKcIjDD1IQcZLXT80dfwupFyqtP+iXyLqXOSCA/mhTsWOFCpmbcDlwh5attN7Oqt/8AVfPI5G9hZK/P5nDPSEvWjjommBAFQ3Bb90YeFrWS2c1f5MzvYXbvr/ItcwOtNaPuPFMstSuQy3mJPC1bz9nXT+4wqsMs9P2BE5JKM9ojcaFUw0NKbSWrzjMcNVU4PZ0tf8X8szDqwtLPX9iNaJoUgkA4hhIASXLgq2abwFpfhG3A0q1GcW481+Fmn+GpirUhJPM6lQIBFQco9GUjP6VdCX98v9IiliuOn947XhP1eI+4y4uvyMr7uX+kRdOKPS1gzUg5ApqxopRZNchTFn9YRRxzm1GMVzz93rP4G2nsq9yQm0Biau6aYTvxrDUqHBHVHAWErbGzs81+jRcdaG1e5wTU5Zgp4FiAhS2dmqFGnKJrDVtpy2eX57P7kd7C1r8/mZWcCklJfZJFaEgZFtzhj2x62lJzgpNZ8/eUGlfIcK1JsNsWlRSXs4BBII+krUetHL8T1ijt+AQUsXFSV1n+jI+nIa0v9aXKP8uH/bG/BP6FHLxK+kYxotZSuZjIdKA/4iDgDb9oeyI+IbToOMNXl8OZGi0pXZ7LcEwKkpIyct1AkDtpFTDJxppSWaFVpyuiFpSoAIf0u7Eh+3LvjXjKcpxtFcvmiVGSi7v1qZ5E8bGe7caElTg0ptACvPdFFYWsnB7Omv8AcWHVhZ56/sc1wZQq45GuywalRiKh1AboisHV2Wrc1b8/3uZ30Lp39ZBOmJIO8KChkWIYJAJ5gKPH2ROOGrKaklyXwdmjG9hZq/q5l7YnApSdpgc2NAo4UlX1XLCu+kelp4qDUFNpTly7pXdik1rbQ9Buu3onSwpBGQdO9J4ERxK1KVOTUi7CSayGrdeiEhaUrGNJAU1TLxAkFXCgLPvaKlepsQui3Sw8m05LJ6d7dPmZW8JaJgOsAw+4DgfjHGoYitCrtUnZv1Z9ToVKUJQ2Z5oyl2WXWzcKHwuS5zCUgqJ7gTHvd5OFHamvatouvRHmJKLnaOhvxNSlAzYOnommBCU1DcFg90ealh68rNxzTb/NMuqrTzzHJiw601o4yPFMstSuQy3mMywtW87R10/uuYVWOWfqxZaPTQqclt6VnI0dRfqqlu+N+GoVIVE5LRW/NmurUi4tJ8/kRL/uycZ81ctiJhSGcBglIYl9zlXcOMX3WjF2ZoVKTV0QPE1oBDMdUNguNumFhWmySa7wOuI+YjkS3MsxPiSeRhLNMLqqNimGta0ANN5I5w8xHMbiWRUaT2CcDJVMAfXy0JAIOImritBQZ8Y1VqsZbNup2PBqck633JFyLktGynZZO2FOGxPjw8elR8mryjb5iNjj7iRzxVaWKmDrYFLigTkSXberLgONM+YhcxuZWFC5rQCGY6obBcbdMLCtCxOe/vjHmY5GdxISbltBGEsBMLqqNjza1rQA0305w8xHMbmWQo3XaXK2GIDCzjaBZymtOiM2z5RnzEDG5kJl3bOlOFJxIzxJrhepS2ZAPAezKxRxcHk2HSkjP6RnGiWEAq+nUKB3UUghIbMtuHxiGKklOGfO51vCU91iPuMt7pxKkyxLTjUJSKA0GwOkckxbqVY01eTONGLloPpuO0YcJZphdZcbBOzUPXZAYDq5xQliou7Nm5kOG67S5WwxAYQHG0DmRWmQzbM8Ixv4XMbmVjguS0bKNlhthT0Cnx4ePSo+TV5RjzEbGdxIi2zR60L+kwjESxSSMhkSXbecnPIvG6njIwduRjcyIt73cuRdtqExLEzJTVBBAXLDhubxWx1aNWSceh2vAYOOMjfv/wDlknSPRybaZ8tSBsGVLSVEgBLFT0dzQg0G+NuGxMKdNqWpy69NyqOw5YNHZ0kHAA6XAqPpHoSK0pkC0JYqMnd/4NW5kbbRazKlyAlfSxKJ5Yi7e2FOW1dojOOzZMiaXWKZM1Rls6CtVd5YAD315RmdRQtcRg5aGa8TWhmYfSHaqNjc5rWlaPEfMRzJbmQrxVaHKmDoGFNRtg0cVpTi0PMRyG5kM2i6pyUhKloQlRxY1FICVHcXNTQZPGPMRSb6DcyJN3y1qs5lzJYJmrUhziQVjAVGYonEX2VAHLoswjx1ek8R4ntUKrbilLadmk09Faytp+epvgvYs0S9F7mXZwszCkqUEdH0XfdxMeuxWJ32zlaxilT2SNcIe3Xg/GR+gxSWrO1jP9ph/wDl+o9fGjCZySELMtyHDOlt7Dd1O0Yw9GlRrb3Z+Hfqc+pWqTp7tv4ldL0YXKVglAYQQoTFEOopqApuYbJmrHTeL2leWpQdB3yHfFVpqpg62BS4cBLsSXberLgOzHmIXI7mVjoua0AgBjqhsFxt0wsA9CxJrv74x5iNjO5kWui1gnS5wUtsKgokOHSqgAPGg3c4lGrGTsiMqbirl3a+mez3RUrcbLVLgQ1Gs2BAGY04/wDaf6uT8YjI6vhWtX7kvkaeMnKCMgIAIAYtFqShsRqSABvLlhSMEowlLQfjJAzWlw+lsP8AqkxGXI6vh31df7ho0IADAADgKRLU5VhUDIQAQAQBnP8AqF/kJ3/1/wDkREXodPwb/ew+P6Mv7P0E+qn3Rk5suJjkZIlhd3RPX8BFzD8JVr8Qi8vN7fhEcTyJUNWQoqlkIAjW2QFBycJTVK6bB413NQjeI1VqEK8HTmrp+rruRZWWWcMRntiHRWaqCQANuQo5yyGJCeD5gg8LA1qeCrvCzcbPSStz5S/nR9rNY/8AkXaFAhwQQagioI4gx6IkZvR//PW/1pH6DEFqzq4z/Z4f/l+ppYmcsIAIAIAfsPT7DG2hxmmtwibV0z2e6MVuNkqXAiJarQJaXPEAAM5JLAVIHeYxCDnLZRMj3ZeiJ+PC4UhWFSSzg5guCQQePIxKrRlSavzMtNFHpxNT/hRiDi1SSQ4cCtSNwjRI6vhUX9K7f0SNQhYUHSQRxFR3xI5VmsmKgAgAgCvtd0oWtMyoUFJUeCsJGY7MxEXG7N9PEThBw5MsIkaDLaXzk62xjEl02lJNRQNmeERZ1fDovd1sv6GadCwQ4II4io74kcrTJkG+Z8yWjHLamYIfq3/28Rle2Ruw8YTnszJVkxYE42xNVqAHhGUa57O09nQejJEIAyP/AFGlTTZ3Qp5TgTUMD5wKVAs/SAB6xziMjseCypKvaS9r+l/DNfgX1wS5qZCNerFMIc0Awvkmg3Bu14yjnYqVJ1pbpWjy/f4lhGSuWF3dE9fwEXMPwlWvxCLy83t+ERxPIlQ1ZCiqWQgCtt9nAXrVDGkM6TtatvPQnLrYPvGRB5fiuFrV6X0Undf08pfz0I6O43YpSVnDOOsWBiBJdC07loSNneNxKSRUggmPhccI6e3RhaSyd85J+955/BfEe8s5iSQQDhJBYhqHcWNKR1iSdncw+ikm1eHWjWKZiNccKfpCA0sJpQFO1Td1xBanf8RnhvKU9ha8OenX88jbT54QHV2DeTwA3wnNQV2cGEXJ2QqTNCgFJLg5RmMlJKSEouLsxcSMBAD9h6fYY20OM01+ATaumez3RitxslS4EQLysCJ8sy1uxaoLKBBcEHcQYxTqOnLaRsTs7ka4rjl2RCky8RKlYlKWXUoswcgAUG4CJVq0qrvIlObk8yo0x0aFpXKWlSUrcIWSwJl5uHzUmrDnGlxudPw7xHy0ZRlmtV7/AOTS2aQmWhKEBkpAAHACggjlynKcnKTu2OxkwEAEAEAEAZTSrRTwmdKmJ2XITNPFAqFDnmntHCItHWwHibw1OUHnzj7/ANuf+TUSZQQkJSAlKQAAMgAGAHZEjlSk5Nyk7tiiHzgYOwAQAQAzaJqUjbIY8avvy35P2RKFOU3aKuQlUjDNuwuTNCgFJIINQRUGMSi4u0smZjJSV46C4wZLC7uiev4CLmH4SrX4hF5eb2/CI4nkSoashRVLIQBWWiaJ0uWtCTMllTqSGDgBQYhZDspqejFTHU61SjKFF2l1vbnnmueViF7hYbKFBC1qKlJ81JARLWAUKSkIZ22k1J3xHC+H0cM7xXtPVu938jKzLMRdJHMI4Z584GDM3uqYlZCzm7K4p4cm3jtji43eKWeh1MLsON0StHVLrT6Pifrejx5xv8PVRJ34TVjNjL7XrUvI6ZQOIWCHBBHEVjCaaujLTWTJNh6fYY3UOM01+ATaumez3RitxslS4ENRrNgQBldLLrtU5REgS1IWlIJWWMspfKjtV6Vfsi/hcRSpxtL/ACTpuCd5GnkJISkE4iAATxIFT2xQbu7msXAyEAEANyJoWkKGRAI41484aGE7jkDJU3pblomICELUkF1MlRBBo1BuFYi27lmjRhOEnJpdC2BiRVCBkIAIAIAqr9u6ZOCdVN1axiDkOClTOC3UIuYLFRoN7cbplLGYadZLYlZoeuO7/B5KZWIrIxEqycqJUWG4OTGvFV9/VdS1rmzC0NxSUL3/AJJk6aEpUpVAkEk8gHMVywyyu3o9vwEXMPwlWtxCby83t+ERxPIlQ1ZCiqWSltdvUS4EyVqlnWEmVhCADtKBUdnJTs7Asxy5+Nx0aHsR43bZTTs+ya/fUhqVkubZRqU+FnEpEoyyktidISVooemgAGtBUYS5jixxfiMdpwhZJyb7X5P7ru136rIez1HLLeiSgos06UwUWwIUspStSiFkZJSGI6JBIZw8dDDYytBQpVY7PWU3q1r8el2Yv0NFY1goSUr1gbpuk4moTs0d3yjtE0PwAxa7IiYAFpcAg93VGupTjNWkicJyg7xHUpYMKAbonYiUt825SVYGYM44KG8k8j5vfHOxteUPZt/ProXcLRjL2vS9dRi5LcQvAXIUd248eQ4xpwNeSlsPNP8AI24uknHaWq/M1Vg6fYY7tDjOPW4RNr6Z7PdGK3GyVLgQ1Gs2BABABABABABAEU2FLllLS5JZKiA5LkgbnLmm8mM3I7IeBfxJv5zC42Q8C/iTfzmFxsh4F/Em/nMLjZDwL+JN/OYXGyNmzzMWETDq8yaawEeaCzYTm5qGI3uldGLMc8C/iTfzmFzOyHgX8Sb+cwuNkPAv4k385hcbIeBfxJv5zC42QNgSekpahwKiQWrUbxyyhcbJdXd0T1/ARbw/CVq/EIvLze34RHE8iVDVlfOSSkgKKSRRQYkcwDTviqWDN3tdxWiZJVNQkrSjWT1dLV46owrJCcQEwBjh6VOPn/EHKhiIVZSc9dmHR2yeXe3K/cg1lYLnucoMhQnpmIlrtExBo6pdoGIMU7LAqLNRilo4+KxSnvE4OMmop9nHLnnnb33uSjCxBuqwybPLS81a1JEuWtZMwSzLKgoplKOylJCkqZBchIEdakq1fExnUpfRNt6LW1rytzTVs9MyKSSL28LxCHloGHCwYBqNQJ4Bt/dHTxWL2G4rX1p+/wCBfw+H2kpP166fiIuW8f8A01n1T/tr7I14LFbX0cvh+xPFYe3tx+P7l3HTKIQBFvGxCajCaHNJ4HjGqtSjVjss2Uqjpy2kFgsCZQZNSc1HM/LlGKVGNJWiKtWVR3ZY2Hp9hi3Q4yrW4DLaaXsqTakI8JTZ0KkWiZiUEHEuUZIQnbFaLXQVLUjZKN5PIjF2iszP23Sm1hC1JCEKlotC1pWxZUqxyJ2ADA7BU4liXJGbUiKpx9e8y5ss16XGWFy1JQubK1gUDMSkq1UiXNCy4ASFKmEOWFOwR3XMzvLZCJel6lbQSgOEp2llMpCjaFyStazLxAAJGThyACelGd0Y3jHrFpbMmKl/QoCFGzhShMJL2hc2WDL2GWh5QUFEh0qFIw6aXMkqjNZGo2hABAGcvu1WjwuTJkqWEqlTFqwap9mZLS5M0GjLNBWJxUdltmqTe1ZFYnToqfCiQKpZa5xRKwqlzpgxKMt0qOpZikdLlWe6RjeCjpFOM3CDQzMIGzn4UJQc4OjhLZPzesY2Fb10MbbK/wD78m+DIIRJVNVZVTHCjszRZploqgioZDMCaliQ0S3SuN47E+ZputJUnUyjhwpxa0AAlclGsWGdMr6bFiANEj61MbpGd4yRZNJZgssuavVKVMtU+TjK8MlCUTZwSpUwJ6OGUEgttFSeMYdNbVuxnbdikl6V2tUhK0qRiEsrUSzEiwptDJARliUTm5YVANJ7uN/XUhtysW//AHgqWlSFJlrnSwsKBmJSVGXIlTMZcAJClTCMgKdghu7kt5yG5emaioMmWMWrS61lEmWozLQhSlrMvEB9ABvBUpIB8453Q3hKu3Sxc2ZJGoSlEyZLlvjJUFLsyrS4GAApZJDu5cFhEZU7JmVM1cazYWF3dE9fwEXMPwlWvxCLy83t+ERxPIlQ1ZCiqWSLabMnamJlpM3CcKmGJwDhGI5VPtgtSLRAF2qlygoDFOQkM29KQxlJfc2Ts6mUY59Tw6nLDyo83nd/a6v9OyMZrMlXTYEykulxiSh0+aFBLEgbno4yp1x0Ha7CQi+Lu1odLBYy4EfVMVcVh1VjlqWsPX3bz0O3ZdaZW0raXx3Dkn+sMPhY0l3FfESqO3ImGYHIUWYbozUqpS2W7GnZbV0MWO04lKTmzF+uNeFrubcXyNtWnsxUupMi6aQgB+w9PsMbaHGaa/AItiQVmg3e4RitxszS4UMlA4CNRssGAcBGRY5qwzMGZmajcICx3COH9jKMAVGQEDIQBxoGBOrHAdw64Cx3AOAgLHBLHAdw/vee+AsGrHAZNlu4QuLHcAZmDcIAMA4DugLBgHAQFjmrDMwbJmo0BYVh5QFjsAWF3dE9fwEXMPwlWvxCLy83t+ERxPIlQ1ZCiqWQgAgAgAgAgCNarGJmZIPEZxXrYaFXX8jZTqyhoQLRPRZ3QjpEOSamuTcT7Bv4RWlKGFjsx16+vXU3xjKu9qWgzdV6bRSs0UaEl2J3E8D7414XGNz2J89DZiMN7O1HlqX0dUoD9h6fYY20OM01+ATaumez3RitxslS4ENRrNgQAQAQAQAQAQAQAQAQAQAQAQAQAQAQAQAQMFhd3RPX8BFzD8JVr8Qi8vN7fhEcTyJUNWQoqlkIAjWu1iWK1PD4k7hzjVVrRprM2U6bm8hm7LxE1wWxDhkRxDxqw2JVa65onXoOnZ8ifFo0BABAEK9LAJqeChVJ58DyMV8RQVWNufI20arpyvy5kS7LnwsqaxVuTmlP9TGnDYNU85Zs3V8U5+zHQuIvFQfsPT7DG2hxmmvwCbV0z2e6MVuNkqXAhqNZsCACACACACACACACACACACACACACACACACBgsLu6J6/gIuYfhKtfiEXl5vb8IjieRKhqyFFUshAFJf1hNZiX9NPEDzhzA9kc/G4dyW3H4lzC1knsS+Axc13LKkzC6EioHnK/oPfGnB4SSaqSyNmJxEbOCzNEI6xzwgAgAgAgAgB+w9PsMbaHGaa/AJtXTPZ7oxW42SpcCGo1mwIAIAIAIAIAIAIAIAIAIAIAIAIAIAIAIAIGCwu7onr+Ai5h+Eq1+IReXm9vwiOJ5EqGrIUVSyEABgAjBgIyZCACACACACAH7D0+wxtocZpr8B//2Q=="/>
          <p:cNvSpPr>
            <a:spLocks noChangeAspect="1" noChangeArrowheads="1"/>
          </p:cNvSpPr>
          <p:nvPr/>
        </p:nvSpPr>
        <p:spPr bwMode="auto">
          <a:xfrm>
            <a:off x="460375" y="-593725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0" name="Picture 8" descr="http://hyperphysics.phy-astr.gsu.edu/hbase/biology/imgbio/actra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8" y="2438400"/>
            <a:ext cx="7860756" cy="439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Electrons </a:t>
            </a:r>
            <a:r>
              <a:rPr lang="en-US" dirty="0" smtClean="0"/>
              <a:t>are negatively charged particles that orbit the nucleus in an </a:t>
            </a:r>
            <a:r>
              <a:rPr lang="en-US" i="1" dirty="0" smtClean="0"/>
              <a:t>electron </a:t>
            </a:r>
            <a:r>
              <a:rPr lang="en-US" i="1" dirty="0" smtClean="0"/>
              <a:t>cloud,</a:t>
            </a:r>
            <a:r>
              <a:rPr lang="en-US" dirty="0"/>
              <a:t> </a:t>
            </a:r>
            <a:r>
              <a:rPr lang="en-US" dirty="0" smtClean="0"/>
              <a:t>which </a:t>
            </a:r>
            <a:r>
              <a:rPr lang="en-US" dirty="0" smtClean="0"/>
              <a:t>is outside the nucleus, but totally surrounds the nucleus. 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Electrons </a:t>
            </a:r>
            <a:r>
              <a:rPr lang="en-US" dirty="0" smtClean="0"/>
              <a:t>are </a:t>
            </a:r>
            <a:r>
              <a:rPr lang="en-US" i="1" dirty="0" smtClean="0"/>
              <a:t>very</a:t>
            </a:r>
            <a:r>
              <a:rPr lang="en-US" dirty="0" smtClean="0"/>
              <a:t> small. They are so small the mass of an individual electron cannot </a:t>
            </a:r>
            <a:r>
              <a:rPr lang="en-US" dirty="0" smtClean="0"/>
              <a:t>be </a:t>
            </a:r>
            <a:r>
              <a:rPr lang="en-US" dirty="0" smtClean="0"/>
              <a:t>measured.</a:t>
            </a:r>
          </a:p>
          <a:p>
            <a:endParaRPr lang="en-US" dirty="0"/>
          </a:p>
        </p:txBody>
      </p:sp>
      <p:sp>
        <p:nvSpPr>
          <p:cNvPr id="2" name="AutoShape 2" descr="data:image/jpeg;base64,/9j/4AAQSkZJRgABAQAAAQABAAD/2wCEAAkGBhQSERQUExQUFRQVGBgYFxcXFxgVFxQXGBgXFRQcFxUXHCYeGhkjHBYXHy8gJCcpLCwsGB4xNTAqNSYrLCkBCQoKDgwOGg8PGiwkHB8pLCkpNSwpLCwsLCosLCkqMCwsLSwsLCkpKSwuKSwpLCksLCwpKSwpLCksLCwsKSwpKf/AABEIAOEA4AMBIgACEQEDEQH/xAAcAAACAgMBAQAAAAAAAAAAAAAABgUHAQMEAgj/xABJEAACAQMCBAMEBwQHBQcFAAABAgMABBEFIQYSMUEHE1EiMmFxFCNCUoGRsRUzocFDYnKCkqLRF1N0s/AWNGNztMLEJCVkk7L/xAAZAQACAwEAAAAAAAAAAAAAAAAAAQIDBAX/xAAxEQACAgEDAQYFAwQDAAAAAAAAAQIDERIhMUEEEyJRYXEygZGhsdHh8QUUI8FCcvD/2gAMAwEAAhEDEQA/ALwooNVVqnE08NtqoldvJd72O3lBIaCZFYpGW7B85Q9mBXutIC1aKUJ+MHjt79wik2SRlck/Wc0CSnm9N2xtXVp2u3NzNJ5KQLbwzeS5kZ/MkKcvmlAowoBOBnOcdhTAZaKrjTOL3trK0Qe3LcS3eGkEsiokU8pYssQZ2O6qAMdeoAqY0LjSWeW3ieEIZPpIY4kUHyPK5HjEiq3I4k+0MjBG/WgBvopDPH058klIIo5HnQzSmTyueK5aBI+ZRhHZV5uZ9s7CnykAUUUUAFYNZqO17VktoHmc4Cj+Pamk28IDk4i4qitAOY5c+6o6k/KoNOOJGweQLnsaj+DtAe8c3t1n2940P2V7fjTTqXDKOpCgA1pahB6Xu+pnthOcfC8GdI4mWU8rey361OKaq+aF4X5W6jofWnnhvVfOj395dj/rUbK1jVHgxdk7TYrHRf8AF0fmiZooorOdUKKKKACiiigAooooAKKKKACiiigDFREnCkDQXEDqWjuXkeQMc+1JgsVPbBAI9CKmKKAFnU+AYJzLzPOqzIqyokpVJeReRGYY94AAbbHAyDXUOE41naaOWeLndZJI45OWKR1wOZkwdyFAbBHNjfNTWaM0wFduFLQMsCyyxyh5bmHlkxJCHOJvKJB+qJfdDke18q7brhFJFhzNciSAvyTCX63En7wMxGCp22xtgYxioTjniG0AUGcRXMLc8MmM+W4G4YDrGw9ll7g+oFetA8WLKeNOeVIpTs6MdlcbHlY+8vcHuCKs7qeM4Fk7pPD2AwLb+ZciEc/NGJjyyiSQyuJMjLe0x3yDjbNM6itVveJIMoysPUHIrbVbWBmaKKKQGCarnj2U3l9baenufvZv7I6A/OrDmk5QSegBP5VX3htD9IuLy+YfvJDHGc59hDjb8a00+FOb6fkTH+2twihVGwGBW00Cis+Ri9xRpKunN0IqH4ZgaJi/N723L/rU5xc7CElaVtI1QMowf+vStEMuDRyP6hJwnCSXHUfra65q6agdJmLHap2s+GuTf2ex2QyzNFFFI0BRXlnA61HT8SWyH2p4x/eFSUW+EBJ0VxWWsRTfu5Fb5EGu2k01yAUUUUgCiiigArBooNAHmlnijXWDrbRe+/U+g+FM9V7qJxrcYPRo/wAM5Hb1q+mOpv0QmMGncFQKMugdj1JGTUJxj4c255biG2V3jz5kQG88X2gnpKvvKe+Cp67Py1k1DvJZzkMFVQeG/sJc6TeyRK4DqpJaNv7QP5EHoRXRa+It3ZMI9UtyF6C4iGUPxYD+VMV2P2dOZh/3KdvrgOltMxwJR6ROcBx2Yhu7UyXFqkilXUMpG4IBB/A1d/catrFn8ix5HPpWtw3MYkgkSRD3U5/MV3ZqutV8NXt5TcaXKYJDu0R3ifHbHaurh7xLBkFvfp9FufRvcf4q1KVKa1VvK+4Z8yX8Q9U8jT7hwdypVc+reyK3cCaR9HsII9s8gLY7sRkn8zS74oP5rWVqN/OnUsP6i7mn6FOVQB0AxSl4akvN5H1PdFYrNZxmm5tg64NK9xwKuWZDy5z0OKbqwakpNEZRUlhoRfCi7cwTRStzSwTOjHud8j+FPdV5w+v0bXLyLGFnjWZfQttzV38UeJMUDiC3U3Ny2wjj3CntzMNhWiytzs8K53COEsDZeX6RKXkdUUdSxwP40gah4rNM5i0y3a5fp5hBES/HPcVpsvD65v3E+qykjqttGSETfIzg7/8AW9WDpukxQIEhRUUdlAH6U8VVc+J/b9w3ZXUfAepXh5r+8ZF6+VD7IGexx1qWtPBuwQbozn1Zi3609YoxUX2mzo8ew8IR5+AktfrLTKFd8Doceopg4d18XCHOzrsw/n+NS0o2NIHA8n/3C8A90EfLJH8aFmyLb5QcFg1msCiswzNFFFAGKDWKKYBVd+JEZguLS8GwRwjnoOVvX8asSobi7Qxd2ksJ6sp5fg2Nquplpms8CZLW8oZQw6EA1spO8MNcM1p5chPmwExuCcnK7AmnEVCyGiTQI8TwK6sjAMrAqykZDAjBBB6gilvRZms5lspSTE2TZyNkkqAS0Dsf6RBup+0g9VNNFcGuaMl1C0T5HRlddmjdTmN0PZlOCP8AQmqxndiofiThO3vojHOgbbZujp8VbtXjhzWXfnt7jAuoMc+BhZUORHNGPuPg7fZYMvbebNSjJxeUBRF1JLpmqwrPJJc29qhYHGWjjfYFvXHrV06PrUV1EssLh0YbEfofQ0m8N26z6vqMje0FCQ4O4wBkjFatY4OuLGY3Wln2TkzWp9yT4p6Gt9zjZiMtpYXsyC2LFBrNLvCPGcV9GSoMcqbSRPs8Z+I9PjTBWCUXF4ZMya5dQ1OOCMySuqIOpYgCovizjCCwjDSkl2OI413d29APx60qabwrc6pILjUxyQg5itQdsdjJjqfhVsKk1qnsvz7Cb8hT4m1aTUdSt2tjJbwy5t1uMY80N7/KPTHTerW4W4Kt7BMRL7Z9+Rt3c9yTS94n2KwwWkqDlFvcRkBdgASFp+ibIB+Aq++3VXFR2Qkj1igVmisRIKKKKQHNqNwI4nY9ApP5CkjwogLpPdNkefKxH9kEgVu8VdVIt0toyfNuWEYxucH3j8Nu9NHD2krbW8UK9EUD+Fafgq9ZfhEepIgVmiisxIKxWaKAPNFZC1mmBisEV6rBpAV3qMQ07VROCfKuwBIOyuNgc/E1YUbggEdDvUJxjw8Ly1eI+91U+jDcVB+HfEzOjW8x+siPKSe+NulaZf5Iauq2Yh6orzmvVZhkJxJorSck8BC3UGTEx91wffik/wDDcf4TysOldOi60lzCJFBU5KujbPFIuzo47Mp/PYjYipKlTiK2a0ka+gUspXF3Eo3kRR7MyjvLGOv3kyOoWmgI7wvj5jfT95bl/wDLlaesUkeD8WNODE58ySV8+oZiR/CnjNW3PM2JcCfxXwQZHFzaP5F4nRhsso+7IB1FQX+1WVV+jNbMdRzyiMe43o/N05fhU7xTxmyyC0swJbt+w3WEfekPbHpXD/sqQwljK/04t5n0nPtCTtj+p25fStNbjpXffLz/AIIv0OvhfglhJ9LvmE123TO6QD7qDpt605YpL4Y41YTfQr4CK6XZW6JOB0ZD6nHSnXNZ7tWrxft8iSFDxVs/M0yf+pyuPmjBv5Uw6FceZbQv95FP5gVxca2vmafdIOphfHz5TitPh/Pzabanv5SA/MDBp81fP/QdRiooorOMK1yyBQSTgCveaRPErWnYJYW5HnXJ5T/UjPvEgdqsrg5ywJnDwwh1HU5b1gPIgzFCPeDNn2mHYVZAqP4f0VLW3jhToigfM9zUlUrp6pbcLZAkFFFFUjCiiigAFFFYzQAZorlvb1Yhk1HRauWNSxtkot7RCtpSe7Jqq48ReFHiP7Qs/Zmj3kQDIkXvt96mXX+MUtIwzRyyFtgsa8xJ/DpUC3GGo3G0GncqsPemYAEfFcVfTGXxLj1ZYpKSyhl4O4jW9tY5hsWG4zncbGpzNUDf6Tf2E6+ZIlrDcye9EC0cLHfv7ufTpTxB4cXMoBm1O4cEfYwuR8CKstohHxatn8xplgyXiL7zqPmwH6moPibiS3S1n+vi5vLfA51JJ5TjYHrURa+EdoBiVp5j3MkrHP5GuXiXw7sLexupI7dA4ichjzEg8pwRk1CEatSWXz5Bli/4fca29hDBFLcIYJlLdctazdWVh18t+oP2WyOhGJPi7xchKiGxmVnk2afDFIV7nGMl/QdKiba0hmtILC1ghkuHhUTzFFYQKw9ok43kOdh2qX4UNpps66ZMiNcOw8qQIreajhmUyH7DqVKkd/ZI67WzVdc3Jp87ISyHCvEml2MeEd3kfeSUxuXdupJOPWp3/apZesv/AOp/9Ka1skH2E/wivQtl+6v5CqJWQk8tP6ksMrbijinTb6Lkk84Ou6SCJwyMOhBArTwp4txxqYL1m5kOI5uRgJl7ZGMh/l1qzzbr90fkKiOI+E4LyExyIAfssowyN2II6VZG2prTJPHvwLDITUfE3T3ikXz8cysN1YdRj0qJ8N+PbKOwijluY0kXmBViQQM7dvSunRdREbmx1COPzcEQzFF5bhcbA7bSD071r8LuHbd7EiSGJyssyksik4DnG5Gam4wjBpp8oW+Rwt+L7R/duYT/AH1H613xalE3uyRn5Op/Q1CXfh3YSjDWsX4DH6YqNm8KdPVSVRowB1SR1x/Gs6VT6v6Etxh4i1+O0t3nc7KNgOrHsBSx4daHIxlv7kYmuTlVO5jj+yMnp8htSPonBI1C4mWG5ufocLYVncvzSKc7Z2IHpTnHwxq0C4iv0lA91ZIwB8Bla0yrjXHSpbvn28iKeSwBWar79vaxBjzbOKcdzC/KfyatkPi1EpIuoLi3I6lkJX/EKz/28+m/syWR9oqH0viu1uB9VPG/wzg/kd6lgapcXHlDPVFFFRA0z3CoCWOAKUNX8QlQlYl5iO56VGcfa0/mLCmcmuvhngReUSTe0TuF7CtEYxitUjBfK6ctFWy6sV9Z4iu5ir78inJAGMj+dT+lasGAINO50WLl5eUYqOi4OiVuYCn3sWsYKbP6e5Yep59To0gc25G3apfFeIYQowOlbKzv0OhVX3cVEj9b0eO6geGVQyOMHP6j40n8F6rJZzfs67OCM/RpCciWPsAT9oDtT/UDxhwyt7AUO0i+1G42ZHG4IPara5rGiXD+xY0TvNSX4na+kVnJDgs8yOAFxlVAOWPwFQNp4mTiP6F5LNqSt5QBHs7f0jN6Y3rs1Hg5bXTruWRjLdSROZJTvkkZIX0Wro0uua1ee3r6+ws5JXwx4aitbKNk3eZQ7serE/6VOalwpbXEsc0kSmaJlZJR7MilSCPbG5Xb3TkVz8EOW0+1JGCYkyPTap6qLm3Nt+Y0JniRxjJYxIIgvPJkBjvyY78veq90Dxdu47lFnfzYnYKQQAVyQMggfwp7484aS6jDyk8655cHAX1Hx6mqN1WDy25SMFenr8Dms8sp5O72OPZ7qHVjx85PpXTOJY5pDFusgzsejAfdPfpUuRVS8Cy89gt3ki4iLIrE5BA9gZB67E7n1qwOFOIfpcJYjldDyuPQ4zt8MGrDiyjpbQcU8NR3kJR9mXdHGzIw6EGkrwi19E86ylbE6yyEZ28z2jzFfUg1ZrdD+NVXonCS3kFyVby7iK6laGUdUYMT19DWumSdcoz42+RW+S1ar/jTVHvJxptqT7WDcuv9FH3BPYn061GT+JNyY/oPllNTLeVsMpj/AHo+GN8U78JcMpZQhBvI3tSud2kc9ST3pKHceKS36fqHJ36Lo8drAkMShUQYAHf1J9SfWu6gVmsreXlkjBrTcWiOCHVWB7EA/rW+ihPAChq3hhZTEsIzE5+3EeQ/wqGfQNUsfatp/pMQz9XL72Pg1WRWDV0e0TWz3XqLAlaH4lxyOIblGtpunK/uk/1W706JICMjcGobiLhSG7jKyIM9m7g/A0rcOX09jOLWdi8R/dueo+BqTjGxZhs/IODq1a2Q6kvMPsjGad0XAAFLHGnDbzgSwnlmj3Hxx2ri4W49Vz5FyPKnXYhts/EHvQ4OcU49BdR2BrNeEcEZGK91nJBRWKDSADUBxhxOtlAX96RvZiQe87nYADvUhrmtR2sDzSkBEGT8fQD1JpP4J0mS7l/aN2CWbP0eM+7DH2IU9GIxvV9cFjXLhff0EyLtvDKYxfTPNZdTLeaGJ9nf+jYdMY2zXde8YrdaXdrKvl3MUTLNEdiGxjI9VPrViAVXni1wor20t1EfLmRCHI282M+8rY61fXb3s0p/L09PYTQxeHrE6baE94VpM8WOMJ4bhIYZXjCoGbl2LFs8u/XGB0+NM/hfq8UunwJG2WiQI4OxBHqKhfFbw+uL54pbby+ZFKuGPKWGcr7WO29ZO0RkpNdcm3sNlddqlYsoROFeLriaY28szSBwShYglWAyfwwDUHr6ZlbnG42Hyqf4c4al0+d2u0Cvy4jGzAf1gw26ZHrXfq/hleXirPDyjORyOTG2M7Nkjv6egqlpuJuq7TTX2pzx4cM5fDrU57kmzDAIoyp2yB6Yx8BVmcCBIA8DEeczFz/WGANvlj+NJ3DfCkujBpZ+VnmATKZYIRkkZx39e+KmOHbaS4vY5VUhI8lnOR1xsM9c/wAqmltuc2+UZWNx4LGYdaqvReLBZw3SovmXMt3KsMQ6s3Mdz6KKe+KeJo7OEs27t7MaD3nY7AAUmeEWhKxnvJV/+oaV1338sZPMF9MmtlMUq5Slxt8zM+TTN4aXAj+m+YX1MN5uQcJ/5Q7YxtmnbhHidLyHm92VPZljOzRuOoIqdxSBxtpMlpOuo2oPMpAuI1/pY/UjuR+dJT77wz56foHBYNFRdlrqSIjAH2gDv2yM1IRzAjasrWHgjG2EvhZsorANZpFgUUVgmgDNJvGhXzYfvcy/rUlxJxlBaISzAv8AZQbsT8BS7wzpU95OLu5BRB+7Q/wJ+NaK4OK1y4IssCoPiLgy3vB9YmG7OuzA/Aip2iqYycXlEit/2Hqlgc20i3UI/o5NnA9A1dVp4sRoeW9hltm7llJX8CKfsVourCOUESIrg9eYA1f30ZfHH6bCwcmncR284zFNG/yYZH4V3vKACSRgd+2KUdS8KrGUkrGYmPeJih/IUicS6DcxXMVhaXs7mZTzpIfZjQd8jepQprseIyx7oTbQwtB+2b8McmxtW2+5PKPT7wHrVkogAAGwG3y9MVW2j6brFhEIo47WeNfdwTGcfHI3NdqcfXsY+v0yfPfyiJB+FStg5vEGmlxuCH6oDj1M6ddf+U/8ATULF4swAfWwXUJ7h4m/9oNcuu+Jun3FpcxrNhmidQGRl3KkAbiq40zjNZXUGzRDw5ILe2v7Ha48pDJH0W5UDof6/oacOF+KI72LnTIZfZdG2aNh1DDtS3wBxlZpp1tHJcxK6RqpDOAQR865uI1h8z6dp1zB9JX95GJF5LlR2O+A/oatnCUpOMk+dmBYF1ZpJjnRX5TleYA4PqM963ClnhXj23vYuYOqSLs8bEBkPfY9qnRqEX+8T/EKyyrlF4aHk3zwK6lWUMp6gjIPzFRPEvEsVjDzP16Ii7s7HZVVe5rn4n43t7OLnZwznZEUgs7dgAKguGdNEkv06/kjM5/dRFwVtlP8DJ6ntVkKnjVJbfkMm/h7hmSWT6df7zkExRdVtl/nJjv2r34UnNpI33p5j/nNTt/xDbrG+Z4h7J+2vp86SvC7ie0t9ORZbiJX55GKlxn2nJGRmrPHODePIWxZhpa4yvzGm3Q9f51quvE/T4wSblT/AGQW/QVB6x4i2NyhVVnlyPswvv8AmKqhVPPAp+KLR26ffbDBpl0mbJ/Cqaj1W7QHyLS55O3mJjH41nSeMdSV25RGjNsfM3C+hxWmXZXPxbI4tFU+zTTm/CXuDXPd6nHECZHRAOpZgP1pGThXVLkKZ9REanciBMfxNdNr4RWmS07TXDHqZHOD/d6Vn7utfFL6Hbzk26n4r2cZKRFriT7sSlv49KjHv9Wv9o41s4j9p95MfLsad9O4ft4BiGGNPko/WpDFPvYR+CP1HgT9A8N4YG82Vmnm6l5N8H4DtTeq42G1ZxWapnOU95MMBRRRUBhWDWa8tQBFcU8QJZ20kz/ZBwB1ZuwH40v+HOgOqteXAzc3B5iTuUQ7qoJ6AA9KitWJ1TVRbdbW0IaUHpJJ1UYHUD41ZKLgADpWqX+OGnq+fYjyesUYoxWazEjW0CnqAfmBUbq+iQyQyAxRklW+yM9PWpatcgyDUoyaeQK88N+HLO506NpLeF2BdSWUE5ViNzTC3hzp/a0hHyXH6VFeEy8ttPF/u7iUfLLE09VfbZNTe7+pFLYrjinwgt3TntEEUy7gfYk+DD4+tLfm6d5JQ2j/AE4N5f0bmbmMnYg/c759KeuK+NzHILWzXz7tvsjdYh96QjpUKPCmRkNw9w/7QzziUH2VPZOX7taa7HpXfP28/wCBNeRjhbwdhCeZeL5kr78gJ5Is/ZX1I9aYR4Y2H+4B/vH/AFrl4Y41YSfQ78CG6Xo3RJ16BkPqcdKdKz2226vE/wBPkSSQla/wJp8NrPJ9Gj9iN2yd8YUmubw+4NtGsLd3toWd0DFioJOdxk1M+I8/Lpl18Yyv+Lb+dSHClt5dlbJ92JB/lFHeT7rl8/6Fjc2w6BbJ7sEQ+SCuxLZR0VR8gBW3FFZnJvlkhM8QeOk082qMvP58oD4BPJCNnbbvkjA74b0pW4w0bypfMTod9uh9DTzxePb0/wD42P8A5U9d2qaEs3vAGp1z0vJTfUrYODOXgvUvOtlPpt+VT4qteGpG0/U5LN2zDOOeEnbDd1HY1ZQp2w0v3JVpqKT6GaKKKpLAooooAxWaKKACoTjDWxaWksp6hTj4sRtU1Vd+JEhnubSzHR3DuMZHKvr+NXUxUprPAmSnhjoZgtBI/wC9nJkckAHLb7041qt4gqhRsAABW2o2Sc5NggoooqsYV5r1UJxLxdb2MZedwNtkG7v/AGVqUYuTwuQFngh1gvtVRiFUSiTc4ABHxrTq/F1xfym10wewNproj2E+CHu3xpPtLJ9T1Y+eslrDcxhhHnDTInTm+fWro0nSIraJYoUCIuwAH6+prfdprkpPeTS9kQW5G8JcHRWEZCZeR95JW3eQ/Ent8Kn8VkUYrDKTk8smQfFPCEF/EElHtKco42aNvVT/ACpRsOJ7nSn8jUiZLcnEV0B0HZZMdPnVlEVy6hp0cyFJEV0PVWGRVkLcLTLdf+4E0JfirdLLpyLGwYTSxBSpyCC4OxFPFqnKiqOygfwqkeOOHn0+7tUt2eaDzPPS1zkrybtyn7vwxtVq8K8Xw30ZMfMrocPG45XQ+hBq66vTXFx3W4k9yfFZrANZrESF3i395p//ABif8m4pipe4r/e6f/xg/wCRcUw0wEbxV0pmt1uYx9bbMJBj0HvfPbtTPw7qy3NtFMvR1B/HG9dOoW4eN1PRlI/MUj+FE5Rbi1bP1MrBc91JJFaPjq/6/gj1LBorArNZiQUUUUAFFFFAGDVeaiM63GTnCx7emcj+NWERSbxfahZEnX302I+HWr6Xh/IhNpLLHKsE43pXsuPISvtkhvl1qP17xAXy2EQz8TsKSqk3jBnn2ymHMhml1oZwu+K2xakMEscADJPYCq24Z4iEy55gWBPMP0pvsnEnsncNsR8D1p2VOJz6+22SswyC1PxKluZTbaXEZnGzTHaKPPfPeuzhzw0VXFxfObq6+8+6J8FU1Ia9cNploWsrLzuXdkjIQqOpYgAsw+QzWnQuPy9vFJc2t3EzoGJW3kkj9rccpj5zjGNyB+FSlcktNawvudnHmR/HI8jUdNuMbc5hJ9A9WAtVj4l8TWdxZExXMYmhdJFViY3ypBICSANnHbFP2gams9vFIjBgyKcgg7kD06Up71xfuhrkkaKKKzjMUGg15Y0wECdPN4hjz0ggOO/v9fl6VLcS8ARXBMsRaC46rKhI9odOYDqK4uCU86+v7ncp5gjjY9Cqjfl+GaeK0TnKElh8JCSKztOP7rT3EOqRHl6LcxglG325h2/WrA03V4rhA8MiyKe6nNbruySVSkihlPUEZBqv9T8KTE5m02drWT7mSYm/DsPhUs1Wc+F/b9hboZeKP3+nf8X/APHuKYapvVeK9StprMX9tziKYsskXteZ9VKh6d8NzY+BpntPGexfqzoR1DKV3/Govs1n/FZ9h5Q9ynY/KkDgdCNQvCPdJG/XOB/CuiTjtbv6u0BcttnBwPmaYeHdBW3Q53kbdj/KjDri0+WLkmKzQKKzEgooooAKKKKAAioPXNEMo2qcopp4E1krs+HzM27GpWy8O4B+8HN8zkfl0pvoqzvZeZQuzVJ6tKyKlxwFFzAxgJj02/SpnTNGWEepqSrFRcm+S3u45zjcMUAUViokzi1rTVnhkjdQQykbgHGR8arrw04btJreSKaCPz7eRkZlBifAJ5TzxkEnHfNWnVbyN9A1zJ2hvV/ASD+ZrRV4oyh15QmM/wD2MVf3N1exegFw0oH92456x+yL9PcvkkHpPbISfm0LR/pTDms5rOMXTdaknvQWk3xjnkhJ/uyRsP8ANULxdxvNb2krSWdxC5UqjgwyoHbZfajcsN/VRT2TVc8byfTNQtbFTlVYSzY9F6A1dTDVLfhbsTZv4F4ltLSyhimlaKTGW86KWH2m3PtSIFPzBpzsdct5v3U8Mn9iRH//AJNdaoMY7dMUv6vZaYXK3K2PP/4nkq4z8W9oVVJ6nkYx1ilmHg20PMLeSaIqcHyLqVQpwGwYw5QHBB3XoRW3/s5cp+61Cf5TRwzj8wqP/mpAHEy5udNH/wCS/wD6W4qSn0C3fdoYyf7IqGOi3r3Nq80tq8UEjuSkckUhLQyRDYu6nd89ulNNNNrgDltNKii/dxqvyAFdNZopN55AKKKKQBRRRQAUUUUAFFFFABRRRQAVjFZooAxRWaxTAKVfETh03VqSm0sR54z3BG9NVeSKlCWmSkgFrgbigXduudpU9l1PUMNjTNzVXvE3C01vcLd2Iwc5lTOAw+VSEXGkpXJgcN6Yq2cFJ6ocMRPcQ64lrA8jnGBt8T2pY8NdIdjLezD6y4OwP2U+yK54tAn1GdZLkFIEOQn3iOmasGGIKAoGABgCnJquGlcvkOT3iq/g095NYviEtGjH0TzPPQu+PKOfLPQHGevwqwah9Q4Qs55DLNbRSSMACzKCxAGBk/AVmGJ13rclsNRMOzyajDDzDk+rEsFsvNhyEz2HMeXJGdq3S6xqEXLFIzRrPcwwxzzC3aWMOkjygrD9WWyiqhYf0m4ON3OTQLdjIWhiPmqqSZQHzFXZQ/3gO2a1xcMWqwtALeLynOWTkBVjtuwPU7DftgUwFnXtOlW50xDeTEmecc/LAG/7tKwBAj5SRgruOjHvgjxe65dIuqXImLLZSSLFAETkbFtDJ9Y3LzlQ0nNsR0OSdsM54TtPJ8j6PF5XNz8nKMc/3vXm+PWu2DTo0DhUVRIeZwB755VTLevsqo+QFAFf69xBd2YkRbrzy1mbhXaOLMTrLFGCAigGNxI2A2T7OxruvLm/SS8tobgyyJHbSxs6wo4EksiTIh5BHzFY/Y5wcE7mmW24TtI0dEtoVSTAdQgAcDdQfgOw6Ct97oUE3P5sUb+YFV+ZQeZUYsgP9liSPQmgDl4T1MT2wbnlkKs6OZVRJVdHKsjrGAnMpGMrscZqZrnsNPjgjEcSLGi9FUBQM7nYep3ropAFFFFABRRRQAUUUUAFFFFABRRRQAGsCiigANYNFFMDwen4GtFFFSjyB0Q9P+vhWw0UVF8gFFFFIAooooAKKKKACiiigAooooAKKKKAP//Z"/>
          <p:cNvSpPr>
            <a:spLocks noChangeAspect="1" noChangeArrowheads="1"/>
          </p:cNvSpPr>
          <p:nvPr/>
        </p:nvSpPr>
        <p:spPr bwMode="auto">
          <a:xfrm>
            <a:off x="155575" y="-10287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QUExQUFRQVGBgYFxcXFxgVFxQXGBgXFRQcFxUXHCYeGhkjHBYXHy8gJCcpLCwsGB4xNTAqNSYrLCkBCQoKDgwOGg8PGiwkHB8pLCkpNSwpLCwsLCosLCkqMCwsLSwsLCkpKSwuKSwpLCksLCwpKSwpLCksLCwsKSwpKf/AABEIAOEA4AMBIgACEQEDEQH/xAAcAAACAgMBAQAAAAAAAAAAAAAABgUHAQMEAgj/xABJEAACAQMCBAMEBwQHBQcFAAABAgMABBEFIQYSMUEHE1EiMmFxFCNCUoGRsRUzocFDYnKCkqLRF1N0s/AWNGNztMLEJCVkk7L/xAAZAQACAwEAAAAAAAAAAAAAAAAAAQIDBAX/xAAxEQACAgEDAQYFAwQDAAAAAAAAAQIDERIhMUEEEyJRYXEygZGhsdHh8QUUI8FCcvD/2gAMAwEAAhEDEQA/ALwooNVVqnE08NtqoldvJd72O3lBIaCZFYpGW7B85Q9mBXutIC1aKUJ+MHjt79wik2SRlck/Wc0CSnm9N2xtXVp2u3NzNJ5KQLbwzeS5kZ/MkKcvmlAowoBOBnOcdhTAZaKrjTOL3trK0Qe3LcS3eGkEsiokU8pYssQZ2O6qAMdeoAqY0LjSWeW3ieEIZPpIY4kUHyPK5HjEiq3I4k+0MjBG/WgBvopDPH058klIIo5HnQzSmTyueK5aBI+ZRhHZV5uZ9s7CnykAUUUUAFYNZqO17VktoHmc4Cj+Pamk28IDk4i4qitAOY5c+6o6k/KoNOOJGweQLnsaj+DtAe8c3t1n2940P2V7fjTTqXDKOpCgA1pahB6Xu+pnthOcfC8GdI4mWU8rey361OKaq+aF4X5W6jofWnnhvVfOj395dj/rUbK1jVHgxdk7TYrHRf8AF0fmiZooorOdUKKKKACiiigAooooAKKKKACiiigDFREnCkDQXEDqWjuXkeQMc+1JgsVPbBAI9CKmKKAFnU+AYJzLzPOqzIqyokpVJeReRGYY94AAbbHAyDXUOE41naaOWeLndZJI45OWKR1wOZkwdyFAbBHNjfNTWaM0wFduFLQMsCyyxyh5bmHlkxJCHOJvKJB+qJfdDke18q7brhFJFhzNciSAvyTCX63En7wMxGCp22xtgYxioTjniG0AUGcRXMLc8MmM+W4G4YDrGw9ll7g+oFetA8WLKeNOeVIpTs6MdlcbHlY+8vcHuCKs7qeM4Fk7pPD2AwLb+ZciEc/NGJjyyiSQyuJMjLe0x3yDjbNM6itVveJIMoysPUHIrbVbWBmaKKKQGCarnj2U3l9baenufvZv7I6A/OrDmk5QSegBP5VX3htD9IuLy+YfvJDHGc59hDjb8a00+FOb6fkTH+2twihVGwGBW00Cis+Ri9xRpKunN0IqH4ZgaJi/N723L/rU5xc7CElaVtI1QMowf+vStEMuDRyP6hJwnCSXHUfra65q6agdJmLHap2s+GuTf2ex2QyzNFFFI0BRXlnA61HT8SWyH2p4x/eFSUW+EBJ0VxWWsRTfu5Fb5EGu2k01yAUUUUgCiiigArBooNAHmlnijXWDrbRe+/U+g+FM9V7qJxrcYPRo/wAM5Hb1q+mOpv0QmMGncFQKMugdj1JGTUJxj4c255biG2V3jz5kQG88X2gnpKvvKe+Cp67Py1k1DvJZzkMFVQeG/sJc6TeyRK4DqpJaNv7QP5EHoRXRa+It3ZMI9UtyF6C4iGUPxYD+VMV2P2dOZh/3KdvrgOltMxwJR6ROcBx2Yhu7UyXFqkilXUMpG4IBB/A1d/catrFn8ix5HPpWtw3MYkgkSRD3U5/MV3ZqutV8NXt5TcaXKYJDu0R3ifHbHaurh7xLBkFvfp9FufRvcf4q1KVKa1VvK+4Z8yX8Q9U8jT7hwdypVc+reyK3cCaR9HsII9s8gLY7sRkn8zS74oP5rWVqN/OnUsP6i7mn6FOVQB0AxSl4akvN5H1PdFYrNZxmm5tg64NK9xwKuWZDy5z0OKbqwakpNEZRUlhoRfCi7cwTRStzSwTOjHud8j+FPdV5w+v0bXLyLGFnjWZfQttzV38UeJMUDiC3U3Ny2wjj3CntzMNhWiytzs8K53COEsDZeX6RKXkdUUdSxwP40gah4rNM5i0y3a5fp5hBES/HPcVpsvD65v3E+qykjqttGSETfIzg7/8AW9WDpukxQIEhRUUdlAH6U8VVc+J/b9w3ZXUfAepXh5r+8ZF6+VD7IGexx1qWtPBuwQbozn1Zi3609YoxUX2mzo8ew8IR5+AktfrLTKFd8Doceopg4d18XCHOzrsw/n+NS0o2NIHA8n/3C8A90EfLJH8aFmyLb5QcFg1msCiswzNFFFAGKDWKKYBVd+JEZguLS8GwRwjnoOVvX8asSobi7Qxd2ksJ6sp5fg2Nquplpms8CZLW8oZQw6EA1spO8MNcM1p5chPmwExuCcnK7AmnEVCyGiTQI8TwK6sjAMrAqykZDAjBBB6gilvRZms5lspSTE2TZyNkkqAS0Dsf6RBup+0g9VNNFcGuaMl1C0T5HRlddmjdTmN0PZlOCP8AQmqxndiofiThO3vojHOgbbZujp8VbtXjhzWXfnt7jAuoMc+BhZUORHNGPuPg7fZYMvbebNSjJxeUBRF1JLpmqwrPJJc29qhYHGWjjfYFvXHrV06PrUV1EssLh0YbEfofQ0m8N26z6vqMje0FCQ4O4wBkjFatY4OuLGY3Wln2TkzWp9yT4p6Gt9zjZiMtpYXsyC2LFBrNLvCPGcV9GSoMcqbSRPs8Z+I9PjTBWCUXF4ZMya5dQ1OOCMySuqIOpYgCovizjCCwjDSkl2OI413d29APx60qabwrc6pILjUxyQg5itQdsdjJjqfhVsKk1qnsvz7Cb8hT4m1aTUdSt2tjJbwy5t1uMY80N7/KPTHTerW4W4Kt7BMRL7Z9+Rt3c9yTS94n2KwwWkqDlFvcRkBdgASFp+ibIB+Aq++3VXFR2Qkj1igVmisRIKKKKQHNqNwI4nY9ApP5CkjwogLpPdNkefKxH9kEgVu8VdVIt0toyfNuWEYxucH3j8Nu9NHD2krbW8UK9EUD+Fafgq9ZfhEepIgVmiisxIKxWaKAPNFZC1mmBisEV6rBpAV3qMQ07VROCfKuwBIOyuNgc/E1YUbggEdDvUJxjw8Ly1eI+91U+jDcVB+HfEzOjW8x+siPKSe+NulaZf5Iauq2Yh6orzmvVZhkJxJorSck8BC3UGTEx91wffik/wDDcf4TysOldOi60lzCJFBU5KujbPFIuzo47Mp/PYjYipKlTiK2a0ka+gUspXF3Eo3kRR7MyjvLGOv3kyOoWmgI7wvj5jfT95bl/wDLlaesUkeD8WNODE58ySV8+oZiR/CnjNW3PM2JcCfxXwQZHFzaP5F4nRhsso+7IB1FQX+1WVV+jNbMdRzyiMe43o/N05fhU7xTxmyyC0swJbt+w3WEfekPbHpXD/sqQwljK/04t5n0nPtCTtj+p25fStNbjpXffLz/AIIv0OvhfglhJ9LvmE123TO6QD7qDpt605YpL4Y41YTfQr4CK6XZW6JOB0ZD6nHSnXNZ7tWrxft8iSFDxVs/M0yf+pyuPmjBv5Uw6FceZbQv95FP5gVxca2vmafdIOphfHz5TitPh/Pzabanv5SA/MDBp81fP/QdRiooorOMK1yyBQSTgCveaRPErWnYJYW5HnXJ5T/UjPvEgdqsrg5ywJnDwwh1HU5b1gPIgzFCPeDNn2mHYVZAqP4f0VLW3jhToigfM9zUlUrp6pbcLZAkFFFFUjCiiigAFFFYzQAZorlvb1Yhk1HRauWNSxtkot7RCtpSe7Jqq48ReFHiP7Qs/Zmj3kQDIkXvt96mXX+MUtIwzRyyFtgsa8xJ/DpUC3GGo3G0GncqsPemYAEfFcVfTGXxLj1ZYpKSyhl4O4jW9tY5hsWG4zncbGpzNUDf6Tf2E6+ZIlrDcye9EC0cLHfv7ufTpTxB4cXMoBm1O4cEfYwuR8CKstohHxatn8xplgyXiL7zqPmwH6moPibiS3S1n+vi5vLfA51JJ5TjYHrURa+EdoBiVp5j3MkrHP5GuXiXw7sLexupI7dA4ichjzEg8pwRk1CEatSWXz5Bli/4fca29hDBFLcIYJlLdctazdWVh18t+oP2WyOhGJPi7xchKiGxmVnk2afDFIV7nGMl/QdKiba0hmtILC1ghkuHhUTzFFYQKw9ok43kOdh2qX4UNpps66ZMiNcOw8qQIreajhmUyH7DqVKkd/ZI67WzVdc3Jp87ISyHCvEml2MeEd3kfeSUxuXdupJOPWp3/apZesv/AOp/9Ka1skH2E/wivQtl+6v5CqJWQk8tP6ksMrbijinTb6Lkk84Ou6SCJwyMOhBArTwp4txxqYL1m5kOI5uRgJl7ZGMh/l1qzzbr90fkKiOI+E4LyExyIAfssowyN2II6VZG2prTJPHvwLDITUfE3T3ikXz8cysN1YdRj0qJ8N+PbKOwijluY0kXmBViQQM7dvSunRdREbmx1COPzcEQzFF5bhcbA7bSD071r8LuHbd7EiSGJyssyksik4DnG5Gam4wjBpp8oW+Rwt+L7R/duYT/AH1H613xalE3uyRn5Op/Q1CXfh3YSjDWsX4DH6YqNm8KdPVSVRowB1SR1x/Gs6VT6v6Etxh4i1+O0t3nc7KNgOrHsBSx4daHIxlv7kYmuTlVO5jj+yMnp8htSPonBI1C4mWG5ufocLYVncvzSKc7Z2IHpTnHwxq0C4iv0lA91ZIwB8Bla0yrjXHSpbvn28iKeSwBWar79vaxBjzbOKcdzC/KfyatkPi1EpIuoLi3I6lkJX/EKz/28+m/syWR9oqH0viu1uB9VPG/wzg/kd6lgapcXHlDPVFFFRA0z3CoCWOAKUNX8QlQlYl5iO56VGcfa0/mLCmcmuvhngReUSTe0TuF7CtEYxitUjBfK6ctFWy6sV9Z4iu5ir78inJAGMj+dT+lasGAINO50WLl5eUYqOi4OiVuYCn3sWsYKbP6e5Yep59To0gc25G3apfFeIYQowOlbKzv0OhVX3cVEj9b0eO6geGVQyOMHP6j40n8F6rJZzfs67OCM/RpCciWPsAT9oDtT/UDxhwyt7AUO0i+1G42ZHG4IPara5rGiXD+xY0TvNSX4na+kVnJDgs8yOAFxlVAOWPwFQNp4mTiP6F5LNqSt5QBHs7f0jN6Y3rs1Hg5bXTruWRjLdSROZJTvkkZIX0Wro0uua1ee3r6+ws5JXwx4aitbKNk3eZQ7serE/6VOalwpbXEsc0kSmaJlZJR7MilSCPbG5Xb3TkVz8EOW0+1JGCYkyPTap6qLm3Nt+Y0JniRxjJYxIIgvPJkBjvyY78veq90Dxdu47lFnfzYnYKQQAVyQMggfwp7484aS6jDyk8655cHAX1Hx6mqN1WDy25SMFenr8Dms8sp5O72OPZ7qHVjx85PpXTOJY5pDFusgzsejAfdPfpUuRVS8Cy89gt3ki4iLIrE5BA9gZB67E7n1qwOFOIfpcJYjldDyuPQ4zt8MGrDiyjpbQcU8NR3kJR9mXdHGzIw6EGkrwi19E86ylbE6yyEZ28z2jzFfUg1ZrdD+NVXonCS3kFyVby7iK6laGUdUYMT19DWumSdcoz42+RW+S1ar/jTVHvJxptqT7WDcuv9FH3BPYn061GT+JNyY/oPllNTLeVsMpj/AHo+GN8U78JcMpZQhBvI3tSud2kc9ST3pKHceKS36fqHJ36Lo8drAkMShUQYAHf1J9SfWu6gVmsreXlkjBrTcWiOCHVWB7EA/rW+ihPAChq3hhZTEsIzE5+3EeQ/wqGfQNUsfatp/pMQz9XL72Pg1WRWDV0e0TWz3XqLAlaH4lxyOIblGtpunK/uk/1W706JICMjcGobiLhSG7jKyIM9m7g/A0rcOX09jOLWdi8R/dueo+BqTjGxZhs/IODq1a2Q6kvMPsjGad0XAAFLHGnDbzgSwnlmj3Hxx2ri4W49Vz5FyPKnXYhts/EHvQ4OcU49BdR2BrNeEcEZGK91nJBRWKDSADUBxhxOtlAX96RvZiQe87nYADvUhrmtR2sDzSkBEGT8fQD1JpP4J0mS7l/aN2CWbP0eM+7DH2IU9GIxvV9cFjXLhff0EyLtvDKYxfTPNZdTLeaGJ9nf+jYdMY2zXde8YrdaXdrKvl3MUTLNEdiGxjI9VPrViAVXni1wor20t1EfLmRCHI282M+8rY61fXb3s0p/L09PYTQxeHrE6baE94VpM8WOMJ4bhIYZXjCoGbl2LFs8u/XGB0+NM/hfq8UunwJG2WiQI4OxBHqKhfFbw+uL54pbby+ZFKuGPKWGcr7WO29ZO0RkpNdcm3sNlddqlYsoROFeLriaY28szSBwShYglWAyfwwDUHr6ZlbnG42Hyqf4c4al0+d2u0Cvy4jGzAf1gw26ZHrXfq/hleXirPDyjORyOTG2M7Nkjv6egqlpuJuq7TTX2pzx4cM5fDrU57kmzDAIoyp2yB6Yx8BVmcCBIA8DEeczFz/WGANvlj+NJ3DfCkujBpZ+VnmATKZYIRkkZx39e+KmOHbaS4vY5VUhI8lnOR1xsM9c/wAqmltuc2+UZWNx4LGYdaqvReLBZw3SovmXMt3KsMQ6s3Mdz6KKe+KeJo7OEs27t7MaD3nY7AAUmeEWhKxnvJV/+oaV1338sZPMF9MmtlMUq5Slxt8zM+TTN4aXAj+m+YX1MN5uQcJ/5Q7YxtmnbhHidLyHm92VPZljOzRuOoIqdxSBxtpMlpOuo2oPMpAuI1/pY/UjuR+dJT77wz56foHBYNFRdlrqSIjAH2gDv2yM1IRzAjasrWHgjG2EvhZsorANZpFgUUVgmgDNJvGhXzYfvcy/rUlxJxlBaISzAv8AZQbsT8BS7wzpU95OLu5BRB+7Q/wJ+NaK4OK1y4IssCoPiLgy3vB9YmG7OuzA/Aip2iqYycXlEit/2Hqlgc20i3UI/o5NnA9A1dVp4sRoeW9hltm7llJX8CKfsVourCOUESIrg9eYA1f30ZfHH6bCwcmncR284zFNG/yYZH4V3vKACSRgd+2KUdS8KrGUkrGYmPeJih/IUicS6DcxXMVhaXs7mZTzpIfZjQd8jepQprseIyx7oTbQwtB+2b8McmxtW2+5PKPT7wHrVkogAAGwG3y9MVW2j6brFhEIo47WeNfdwTGcfHI3NdqcfXsY+v0yfPfyiJB+FStg5vEGmlxuCH6oDj1M6ddf+U/8ATULF4swAfWwXUJ7h4m/9oNcuu+Jun3FpcxrNhmidQGRl3KkAbiq40zjNZXUGzRDw5ILe2v7Ha48pDJH0W5UDof6/oacOF+KI72LnTIZfZdG2aNh1DDtS3wBxlZpp1tHJcxK6RqpDOAQR865uI1h8z6dp1zB9JX95GJF5LlR2O+A/oatnCUpOMk+dmBYF1ZpJjnRX5TleYA4PqM963ClnhXj23vYuYOqSLs8bEBkPfY9qnRqEX+8T/EKyyrlF4aHk3zwK6lWUMp6gjIPzFRPEvEsVjDzP16Ii7s7HZVVe5rn4n43t7OLnZwznZEUgs7dgAKguGdNEkv06/kjM5/dRFwVtlP8DJ6ntVkKnjVJbfkMm/h7hmSWT6df7zkExRdVtl/nJjv2r34UnNpI33p5j/nNTt/xDbrG+Z4h7J+2vp86SvC7ie0t9ORZbiJX55GKlxn2nJGRmrPHODePIWxZhpa4yvzGm3Q9f51quvE/T4wSblT/AGQW/QVB6x4i2NyhVVnlyPswvv8AmKqhVPPAp+KLR26ffbDBpl0mbJ/Cqaj1W7QHyLS55O3mJjH41nSeMdSV25RGjNsfM3C+hxWmXZXPxbI4tFU+zTTm/CXuDXPd6nHECZHRAOpZgP1pGThXVLkKZ9REanciBMfxNdNr4RWmS07TXDHqZHOD/d6Vn7utfFL6Hbzk26n4r2cZKRFriT7sSlv49KjHv9Wv9o41s4j9p95MfLsad9O4ft4BiGGNPko/WpDFPvYR+CP1HgT9A8N4YG82Vmnm6l5N8H4DtTeq42G1ZxWapnOU95MMBRRRUBhWDWa8tQBFcU8QJZ20kz/ZBwB1ZuwH40v+HOgOqteXAzc3B5iTuUQ7qoJ6AA9KitWJ1TVRbdbW0IaUHpJJ1UYHUD41ZKLgADpWqX+OGnq+fYjyesUYoxWazEjW0CnqAfmBUbq+iQyQyAxRklW+yM9PWpatcgyDUoyaeQK88N+HLO506NpLeF2BdSWUE5ViNzTC3hzp/a0hHyXH6VFeEy8ttPF/u7iUfLLE09VfbZNTe7+pFLYrjinwgt3TntEEUy7gfYk+DD4+tLfm6d5JQ2j/AE4N5f0bmbmMnYg/c759KeuK+NzHILWzXz7tvsjdYh96QjpUKPCmRkNw9w/7QzziUH2VPZOX7taa7HpXfP28/wCBNeRjhbwdhCeZeL5kr78gJ5Is/ZX1I9aYR4Y2H+4B/vH/AFrl4Y41YSfQ78CG6Xo3RJ16BkPqcdKdKz2226vE/wBPkSSQla/wJp8NrPJ9Gj9iN2yd8YUmubw+4NtGsLd3toWd0DFioJOdxk1M+I8/Lpl18Yyv+Lb+dSHClt5dlbJ92JB/lFHeT7rl8/6Fjc2w6BbJ7sEQ+SCuxLZR0VR8gBW3FFZnJvlkhM8QeOk082qMvP58oD4BPJCNnbbvkjA74b0pW4w0bypfMTod9uh9DTzxePb0/wD42P8A5U9d2qaEs3vAGp1z0vJTfUrYODOXgvUvOtlPpt+VT4qteGpG0/U5LN2zDOOeEnbDd1HY1ZQp2w0v3JVpqKT6GaKKKpLAooooAxWaKKACoTjDWxaWksp6hTj4sRtU1Vd+JEhnubSzHR3DuMZHKvr+NXUxUprPAmSnhjoZgtBI/wC9nJkckAHLb7041qt4gqhRsAABW2o2Sc5NggoooqsYV5r1UJxLxdb2MZedwNtkG7v/AGVqUYuTwuQFngh1gvtVRiFUSiTc4ABHxrTq/F1xfym10wewNproj2E+CHu3xpPtLJ9T1Y+eslrDcxhhHnDTInTm+fWro0nSIraJYoUCIuwAH6+prfdprkpPeTS9kQW5G8JcHRWEZCZeR95JW3eQ/Ent8Kn8VkUYrDKTk8smQfFPCEF/EElHtKco42aNvVT/ACpRsOJ7nSn8jUiZLcnEV0B0HZZMdPnVlEVy6hp0cyFJEV0PVWGRVkLcLTLdf+4E0JfirdLLpyLGwYTSxBSpyCC4OxFPFqnKiqOygfwqkeOOHn0+7tUt2eaDzPPS1zkrybtyn7vwxtVq8K8Xw30ZMfMrocPG45XQ+hBq66vTXFx3W4k9yfFZrANZrESF3i395p//ABif8m4pipe4r/e6f/xg/wCRcUw0wEbxV0pmt1uYx9bbMJBj0HvfPbtTPw7qy3NtFMvR1B/HG9dOoW4eN1PRlI/MUj+FE5Rbi1bP1MrBc91JJFaPjq/6/gj1LBorArNZiQUUUUAFFFFAGDVeaiM63GTnCx7emcj+NWERSbxfahZEnX302I+HWr6Xh/IhNpLLHKsE43pXsuPISvtkhvl1qP17xAXy2EQz8TsKSqk3jBnn2ymHMhml1oZwu+K2xakMEscADJPYCq24Z4iEy55gWBPMP0pvsnEnsncNsR8D1p2VOJz6+22SswyC1PxKluZTbaXEZnGzTHaKPPfPeuzhzw0VXFxfObq6+8+6J8FU1Ia9cNploWsrLzuXdkjIQqOpYgAsw+QzWnQuPy9vFJc2t3EzoGJW3kkj9rccpj5zjGNyB+FSlcktNawvudnHmR/HI8jUdNuMbc5hJ9A9WAtVj4l8TWdxZExXMYmhdJFViY3ypBICSANnHbFP2gams9vFIjBgyKcgg7kD06Up71xfuhrkkaKKKzjMUGg15Y0wECdPN4hjz0ggOO/v9fl6VLcS8ARXBMsRaC46rKhI9odOYDqK4uCU86+v7ncp5gjjY9Cqjfl+GaeK0TnKElh8JCSKztOP7rT3EOqRHl6LcxglG325h2/WrA03V4rhA8MiyKe6nNbruySVSkihlPUEZBqv9T8KTE5m02drWT7mSYm/DsPhUs1Wc+F/b9hboZeKP3+nf8X/APHuKYapvVeK9StprMX9tziKYsskXteZ9VKh6d8NzY+BpntPGexfqzoR1DKV3/Govs1n/FZ9h5Q9ynY/KkDgdCNQvCPdJG/XOB/CuiTjtbv6u0BcttnBwPmaYeHdBW3Q53kbdj/KjDri0+WLkmKzQKKzEgooooAKKKKAAioPXNEMo2qcopp4E1krs+HzM27GpWy8O4B+8HN8zkfl0pvoqzvZeZQuzVJ6tKyKlxwFFzAxgJj02/SpnTNGWEepqSrFRcm+S3u45zjcMUAUViokzi1rTVnhkjdQQykbgHGR8arrw04btJreSKaCPz7eRkZlBifAJ5TzxkEnHfNWnVbyN9A1zJ2hvV/ASD+ZrRV4oyh15QmM/wD2MVf3N1exegFw0oH92456x+yL9PcvkkHpPbISfm0LR/pTDms5rOMXTdaknvQWk3xjnkhJ/uyRsP8ANULxdxvNb2krSWdxC5UqjgwyoHbZfajcsN/VRT2TVc8byfTNQtbFTlVYSzY9F6A1dTDVLfhbsTZv4F4ltLSyhimlaKTGW86KWH2m3PtSIFPzBpzsdct5v3U8Mn9iRH//AJNdaoMY7dMUv6vZaYXK3K2PP/4nkq4z8W9oVVJ6nkYx1ilmHg20PMLeSaIqcHyLqVQpwGwYw5QHBB3XoRW3/s5cp+61Cf5TRwzj8wqP/mpAHEy5udNH/wCS/wD6W4qSn0C3fdoYyf7IqGOi3r3Nq80tq8UEjuSkckUhLQyRDYu6nd89ulNNNNrgDltNKii/dxqvyAFdNZopN55AKKKKQBRRRQAUUUUAFFFFABRRRQAVjFZooAxRWaxTAKVfETh03VqSm0sR54z3BG9NVeSKlCWmSkgFrgbigXduudpU9l1PUMNjTNzVXvE3C01vcLd2Iwc5lTOAw+VSEXGkpXJgcN6Yq2cFJ6ocMRPcQ64lrA8jnGBt8T2pY8NdIdjLezD6y4OwP2U+yK54tAn1GdZLkFIEOQn3iOmasGGIKAoGABgCnJquGlcvkOT3iq/g095NYviEtGjH0TzPPQu+PKOfLPQHGevwqwah9Q4Qs55DLNbRSSMACzKCxAGBk/AVmGJ13rclsNRMOzyajDDzDk+rEsFsvNhyEz2HMeXJGdq3S6xqEXLFIzRrPcwwxzzC3aWMOkjygrD9WWyiqhYf0m4ON3OTQLdjIWhiPmqqSZQHzFXZQ/3gO2a1xcMWqwtALeLynOWTkBVjtuwPU7DftgUwFnXtOlW50xDeTEmecc/LAG/7tKwBAj5SRgruOjHvgjxe65dIuqXImLLZSSLFAETkbFtDJ9Y3LzlQ0nNsR0OSdsM54TtPJ8j6PF5XNz8nKMc/3vXm+PWu2DTo0DhUVRIeZwB755VTLevsqo+QFAFf69xBd2YkRbrzy1mbhXaOLMTrLFGCAigGNxI2A2T7OxruvLm/SS8tobgyyJHbSxs6wo4EksiTIh5BHzFY/Y5wcE7mmW24TtI0dEtoVSTAdQgAcDdQfgOw6Ct97oUE3P5sUb+YFV+ZQeZUYsgP9liSPQmgDl4T1MT2wbnlkKs6OZVRJVdHKsjrGAnMpGMrscZqZrnsNPjgjEcSLGi9FUBQM7nYep3ropAFFFFABRRRQAUUUUAFFFFABRRRQAGsCiigANYNFFMDwen4GtFFFSjyB0Q9P+vhWw0UVF8gFFFFIAooooAKKKKACiiigAooooAKKKKAP//Z"/>
          <p:cNvSpPr>
            <a:spLocks noChangeAspect="1" noChangeArrowheads="1"/>
          </p:cNvSpPr>
          <p:nvPr/>
        </p:nvSpPr>
        <p:spPr bwMode="auto">
          <a:xfrm>
            <a:off x="307975" y="-8763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2.bp.blogspot.com/-f-NIF3Ur7uA/UHz4qFNqt8I/AAAAAAAADIg/_YeJnxnJxjM/s320/elec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0194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an atom, the number of protons=the number of electrons, atoms have no electric charge</a:t>
            </a:r>
            <a:endParaRPr lang="en-US" dirty="0"/>
          </a:p>
        </p:txBody>
      </p:sp>
      <p:pic>
        <p:nvPicPr>
          <p:cNvPr id="11266" name="Picture 2" descr="http://scienceblogs.com/startswithabang/files/2010/11/protons-neutrons-electron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electron cloud is divided energy levels and within each energy level there are sublevels. </a:t>
            </a:r>
          </a:p>
          <a:p>
            <a:pPr marL="109728" indent="0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Each </a:t>
            </a:r>
            <a:r>
              <a:rPr lang="en-US" dirty="0" smtClean="0"/>
              <a:t>energy level can hold a specific number of electrons:</a:t>
            </a:r>
          </a:p>
          <a:p>
            <a:endParaRPr lang="en-US" dirty="0"/>
          </a:p>
        </p:txBody>
      </p:sp>
      <p:pic>
        <p:nvPicPr>
          <p:cNvPr id="12290" name="Picture 2" descr="http://www.quirkyscience.com/wp-content/uploads/2012/04/Lawrence-Berkeley-National-Laboratory-Artists-Conception-of-Neon-Orbi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364"/>
            <a:ext cx="456083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reich-chemistry.wikispaces.com/file/view/FG04_09.jpg/43871119/FG04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68518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5344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energy level holds up to 2 electrons (</a:t>
            </a:r>
            <a:r>
              <a:rPr lang="en-US" i="1" dirty="0" smtClean="0"/>
              <a:t>s</a:t>
            </a:r>
            <a:r>
              <a:rPr lang="en-US" dirty="0" smtClean="0"/>
              <a:t> sublevel holds both electrons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energy level holds up to 8 electrons (</a:t>
            </a:r>
            <a:r>
              <a:rPr lang="en-US" i="1" dirty="0" smtClean="0"/>
              <a:t>s</a:t>
            </a:r>
            <a:r>
              <a:rPr lang="en-US" dirty="0" smtClean="0"/>
              <a:t> sublevel holds 2 and the </a:t>
            </a:r>
            <a:r>
              <a:rPr lang="en-US" i="1" dirty="0" smtClean="0"/>
              <a:t>p</a:t>
            </a:r>
            <a:r>
              <a:rPr lang="en-US" dirty="0" smtClean="0"/>
              <a:t> sublevel holds 6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energy level holds up to 18 electrons (</a:t>
            </a:r>
            <a:r>
              <a:rPr lang="en-US" i="1" dirty="0" smtClean="0"/>
              <a:t>s</a:t>
            </a:r>
            <a:r>
              <a:rPr lang="en-US" dirty="0" smtClean="0"/>
              <a:t> holds 2, </a:t>
            </a:r>
            <a:r>
              <a:rPr lang="en-US" i="1" dirty="0" smtClean="0"/>
              <a:t>p</a:t>
            </a:r>
            <a:r>
              <a:rPr lang="en-US" dirty="0" smtClean="0"/>
              <a:t> holds 6 and the </a:t>
            </a:r>
            <a:r>
              <a:rPr lang="en-US" i="1" dirty="0" smtClean="0"/>
              <a:t>d</a:t>
            </a:r>
            <a:r>
              <a:rPr lang="en-US" dirty="0" smtClean="0"/>
              <a:t> sublevel holds 10)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energy level holds up to 32 electrons (</a:t>
            </a:r>
            <a:r>
              <a:rPr lang="en-US" i="1" dirty="0" smtClean="0"/>
              <a:t>s</a:t>
            </a:r>
            <a:r>
              <a:rPr lang="en-US" dirty="0" smtClean="0"/>
              <a:t> holds 2, </a:t>
            </a:r>
            <a:r>
              <a:rPr lang="en-US" i="1" dirty="0" smtClean="0"/>
              <a:t>p</a:t>
            </a:r>
            <a:r>
              <a:rPr lang="en-US" dirty="0" smtClean="0"/>
              <a:t> holds 6, </a:t>
            </a:r>
            <a:r>
              <a:rPr lang="en-US" i="1" dirty="0" smtClean="0"/>
              <a:t>d</a:t>
            </a:r>
            <a:r>
              <a:rPr lang="en-US" dirty="0" smtClean="0"/>
              <a:t> holds 10 and the </a:t>
            </a:r>
            <a:r>
              <a:rPr lang="en-US" i="1" dirty="0" smtClean="0"/>
              <a:t>f</a:t>
            </a:r>
            <a:r>
              <a:rPr lang="en-US" dirty="0" smtClean="0"/>
              <a:t> sublevel </a:t>
            </a:r>
            <a:r>
              <a:rPr lang="en-US" dirty="0" smtClean="0"/>
              <a:t>holds </a:t>
            </a:r>
            <a:r>
              <a:rPr lang="en-US" dirty="0" smtClean="0"/>
              <a:t>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773</TotalTime>
  <Words>1223</Words>
  <Application>Microsoft Office PowerPoint</Application>
  <PresentationFormat>On-screen Show (4:3)</PresentationFormat>
  <Paragraphs>178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Basic Chemistry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2013-08-28T11:11:21Z</dcterms:created>
  <dcterms:modified xsi:type="dcterms:W3CDTF">2013-08-29T16:12:46Z</dcterms:modified>
</cp:coreProperties>
</file>